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99" r:id="rId4"/>
    <p:sldId id="298" r:id="rId5"/>
    <p:sldId id="305" r:id="rId6"/>
    <p:sldId id="306" r:id="rId7"/>
    <p:sldId id="271" r:id="rId8"/>
    <p:sldId id="267" r:id="rId9"/>
    <p:sldId id="307" r:id="rId10"/>
    <p:sldId id="266" r:id="rId11"/>
    <p:sldId id="308" r:id="rId12"/>
    <p:sldId id="309" r:id="rId13"/>
    <p:sldId id="301" r:id="rId14"/>
    <p:sldId id="293" r:id="rId15"/>
    <p:sldId id="31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287F"/>
    <a:srgbClr val="2F2E7E"/>
    <a:srgbClr val="65C2C9"/>
    <a:srgbClr val="2F2D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/>
    <p:restoredTop sz="96000" autoAdjust="0"/>
  </p:normalViewPr>
  <p:slideViewPr>
    <p:cSldViewPr snapToGrid="0" snapToObjects="1">
      <p:cViewPr>
        <p:scale>
          <a:sx n="66" d="100"/>
          <a:sy n="66" d="100"/>
        </p:scale>
        <p:origin x="-1290" y="-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745BA1-7EC5-4483-8D8C-4DCBFD8FF5B8}" type="datetimeFigureOut">
              <a:rPr lang="en-GB" smtClean="0"/>
              <a:t>12/12/2017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309AD0-1BC3-4753-ABBB-87F6BF72A6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747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09AD0-1BC3-4753-ABBB-87F6BF72A6B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039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Like a computer game you cannot progress on to the next level before completing the level of study you are on. </a:t>
            </a:r>
          </a:p>
          <a:p>
            <a:r>
              <a:rPr lang="en-GB" baseline="0" dirty="0" smtClean="0"/>
              <a:t>It’s important you choose the right level of course to apply for at Year 11, which is reflects your expected grades and future education and career goals</a:t>
            </a:r>
          </a:p>
          <a:p>
            <a:r>
              <a:rPr lang="en-GB" baseline="0" dirty="0" smtClean="0"/>
              <a:t>This table shows the generic routes into A-level and BTEC but entry requirements can vary for some courses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09AD0-1BC3-4753-ABBB-87F6BF72A6B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975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True but they can be studied</a:t>
            </a:r>
            <a:r>
              <a:rPr lang="en-GB" baseline="0" dirty="0" smtClean="0"/>
              <a:t> at certain post 16 establishments over a 3 year route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09AD0-1BC3-4753-ABBB-87F6BF72A6B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776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https://university.which.co.uk/a-level-explorer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09AD0-1BC3-4753-ABBB-87F6BF72A6B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501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BTEC</a:t>
            </a:r>
            <a:r>
              <a:rPr lang="en-GB" baseline="0" dirty="0" smtClean="0"/>
              <a:t> courses range from entry level qualifications to Level 3 qualifications. </a:t>
            </a:r>
          </a:p>
          <a:p>
            <a:r>
              <a:rPr lang="en-GB" baseline="0" dirty="0" smtClean="0"/>
              <a:t>If you complete Level 2 at GCSE you will be accepted onto a Level 3 BTEC, if you don’t and study a Level 2 qualification you could then progress onto a Level 3 that way.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09AD0-1BC3-4753-ABBB-87F6BF72A6B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911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09AD0-1BC3-4753-ABBB-87F6BF72A6B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8236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9C02-6475-D648-9908-97E27D25D89E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4A0D-AE44-1740-86AB-192260554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29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9C02-6475-D648-9908-97E27D25D89E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4A0D-AE44-1740-86AB-192260554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954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9C02-6475-D648-9908-97E27D25D89E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4A0D-AE44-1740-86AB-192260554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232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886200" y="1587500"/>
            <a:ext cx="4800600" cy="3657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572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9C02-6475-D648-9908-97E27D25D89E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4A0D-AE44-1740-86AB-192260554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13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9C02-6475-D648-9908-97E27D25D89E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4A0D-AE44-1740-86AB-192260554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522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9C02-6475-D648-9908-97E27D25D89E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4A0D-AE44-1740-86AB-192260554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010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9C02-6475-D648-9908-97E27D25D89E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4A0D-AE44-1740-86AB-192260554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5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9C02-6475-D648-9908-97E27D25D89E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4A0D-AE44-1740-86AB-192260554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252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9C02-6475-D648-9908-97E27D25D89E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4A0D-AE44-1740-86AB-192260554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568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9C02-6475-D648-9908-97E27D25D89E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4A0D-AE44-1740-86AB-192260554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672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9C02-6475-D648-9908-97E27D25D89E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4A0D-AE44-1740-86AB-192260554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708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F9C02-6475-D648-9908-97E27D25D89E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C4A0D-AE44-1740-86AB-192260554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493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4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v.uk/education/apprenticeships-traineeships-and-internships" TargetMode="External"/><Relationship Id="rId3" Type="http://schemas.openxmlformats.org/officeDocument/2006/relationships/image" Target="../media/image2.jpg"/><Relationship Id="rId7" Type="http://schemas.openxmlformats.org/officeDocument/2006/relationships/hyperlink" Target="https://www.ucas.com/what-are-my-option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niversity.which.co.uk/a-level-explorer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769" y="2862742"/>
            <a:ext cx="7772400" cy="1132523"/>
          </a:xfrm>
        </p:spPr>
        <p:txBody>
          <a:bodyPr/>
          <a:lstStyle/>
          <a:p>
            <a:r>
              <a:rPr lang="en-US" b="1" dirty="0" smtClean="0">
                <a:solidFill>
                  <a:srgbClr val="E6287F"/>
                </a:solidFill>
              </a:rPr>
              <a:t>After school</a:t>
            </a:r>
            <a:endParaRPr lang="en-US" b="1" dirty="0">
              <a:solidFill>
                <a:srgbClr val="E628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11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"/>
            <a:ext cx="9144000" cy="6858763"/>
          </a:xfrm>
          <a:prstGeom prst="rect">
            <a:avLst/>
          </a:prstGeom>
        </p:spPr>
      </p:pic>
      <p:sp>
        <p:nvSpPr>
          <p:cNvPr id="28" name="Title 1"/>
          <p:cNvSpPr txBox="1">
            <a:spLocks/>
          </p:cNvSpPr>
          <p:nvPr/>
        </p:nvSpPr>
        <p:spPr>
          <a:xfrm>
            <a:off x="210350" y="307533"/>
            <a:ext cx="7209473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E6287F"/>
                </a:solidFill>
              </a:rPr>
              <a:t>Further education:</a:t>
            </a:r>
            <a:endParaRPr lang="en-US" dirty="0">
              <a:solidFill>
                <a:srgbClr val="E6287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73602" y="4938660"/>
            <a:ext cx="3224904" cy="1077218"/>
          </a:xfrm>
          <a:prstGeom prst="rect">
            <a:avLst/>
          </a:prstGeom>
          <a:ln w="19050">
            <a:solidFill>
              <a:srgbClr val="65C2C9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en-GB" sz="1600" dirty="0" smtClean="0">
                <a:solidFill>
                  <a:srgbClr val="2F2E7E"/>
                </a:solidFill>
              </a:rPr>
              <a:t>95% of </a:t>
            </a:r>
            <a:r>
              <a:rPr lang="en-GB" sz="1600" dirty="0">
                <a:solidFill>
                  <a:srgbClr val="2F2E7E"/>
                </a:solidFill>
              </a:rPr>
              <a:t>universities and colleges in the UK accept BTEC students, including competitive universities from the Russell </a:t>
            </a:r>
            <a:r>
              <a:rPr lang="en-GB" sz="1600" dirty="0" smtClean="0">
                <a:solidFill>
                  <a:srgbClr val="2F2E7E"/>
                </a:solidFill>
              </a:rPr>
              <a:t>Group.</a:t>
            </a:r>
            <a:endParaRPr lang="en-GB" sz="1600" dirty="0">
              <a:solidFill>
                <a:srgbClr val="2F2E7E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2" t="61225" r="35801"/>
          <a:stretch/>
        </p:blipFill>
        <p:spPr>
          <a:xfrm>
            <a:off x="210350" y="3688268"/>
            <a:ext cx="1269403" cy="1590676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485343" y="5431181"/>
            <a:ext cx="4936511" cy="13732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421345" y="5597150"/>
            <a:ext cx="3942054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20000"/>
              </a:lnSpc>
            </a:pPr>
            <a:r>
              <a:rPr lang="en-GB" sz="1600" b="1" dirty="0" smtClean="0">
                <a:solidFill>
                  <a:srgbClr val="E6287F"/>
                </a:solidFill>
              </a:rPr>
              <a:t>Taskː Course </a:t>
            </a:r>
            <a:r>
              <a:rPr lang="en-GB" sz="1600" b="1" dirty="0">
                <a:solidFill>
                  <a:srgbClr val="E6287F"/>
                </a:solidFill>
              </a:rPr>
              <a:t>B</a:t>
            </a:r>
            <a:r>
              <a:rPr lang="en-GB" sz="1600" b="1" dirty="0" smtClean="0">
                <a:solidFill>
                  <a:srgbClr val="E6287F"/>
                </a:solidFill>
              </a:rPr>
              <a:t>ingo</a:t>
            </a:r>
            <a:endParaRPr lang="en-GB" sz="1600" b="1" dirty="0">
              <a:solidFill>
                <a:srgbClr val="E6287F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91" y="5418276"/>
            <a:ext cx="725799" cy="72579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95" t="23411" r="89" b="41187"/>
          <a:stretch/>
        </p:blipFill>
        <p:spPr>
          <a:xfrm>
            <a:off x="7838123" y="30642"/>
            <a:ext cx="1237130" cy="1452282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4155982" y="3366240"/>
            <a:ext cx="847725" cy="1200785"/>
          </a:xfrm>
          <a:prstGeom prst="rect">
            <a:avLst/>
          </a:prstGeom>
          <a:solidFill>
            <a:srgbClr val="65C2C9"/>
          </a:solidFill>
          <a:ln>
            <a:solidFill>
              <a:srgbClr val="65C2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2400" kern="1200" dirty="0">
                <a:solidFill>
                  <a:srgbClr val="FFFFFF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Entry</a:t>
            </a:r>
            <a:endParaRPr lang="en-GB" sz="16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spcAft>
                <a:spcPts val="0"/>
              </a:spcAft>
            </a:pPr>
            <a:r>
              <a:rPr lang="en-GB" sz="1050" dirty="0" smtClean="0">
                <a:solidFill>
                  <a:srgbClr val="FFFFFF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IT</a:t>
            </a:r>
            <a:r>
              <a:rPr lang="en-GB" sz="1050" kern="1200" dirty="0" smtClean="0">
                <a:solidFill>
                  <a:srgbClr val="FFFFFF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 Certificate Business Award</a:t>
            </a:r>
            <a:endParaRPr lang="en-GB" sz="16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089432" y="3147165"/>
            <a:ext cx="847725" cy="1419225"/>
          </a:xfrm>
          <a:prstGeom prst="rect">
            <a:avLst/>
          </a:prstGeom>
          <a:solidFill>
            <a:srgbClr val="65C2C9"/>
          </a:solidFill>
          <a:ln>
            <a:solidFill>
              <a:srgbClr val="65C2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2400" kern="1200" dirty="0">
                <a:solidFill>
                  <a:srgbClr val="FFFFFF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1</a:t>
            </a:r>
            <a:endParaRPr lang="en-GB" sz="16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spcAft>
                <a:spcPts val="0"/>
              </a:spcAft>
            </a:pPr>
            <a:r>
              <a:rPr lang="en-GB" sz="1050" kern="1200" dirty="0" smtClean="0">
                <a:solidFill>
                  <a:srgbClr val="FFFFFF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Diploma in Business &amp; </a:t>
            </a:r>
            <a:r>
              <a:rPr lang="en-GB" sz="1050" dirty="0" smtClean="0">
                <a:solidFill>
                  <a:srgbClr val="FFFFFF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Retail</a:t>
            </a:r>
            <a:endParaRPr lang="en-GB" sz="16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13357" y="2899515"/>
            <a:ext cx="847725" cy="1659890"/>
          </a:xfrm>
          <a:prstGeom prst="rect">
            <a:avLst/>
          </a:prstGeom>
          <a:solidFill>
            <a:srgbClr val="65C2C9"/>
          </a:solidFill>
          <a:ln>
            <a:solidFill>
              <a:srgbClr val="65C2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2400" kern="1200" dirty="0">
                <a:solidFill>
                  <a:srgbClr val="FFFFFF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2</a:t>
            </a:r>
            <a:endParaRPr lang="en-GB" sz="16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spcAft>
                <a:spcPts val="0"/>
              </a:spcAft>
            </a:pPr>
            <a:r>
              <a:rPr lang="en-GB" sz="1050" dirty="0" smtClean="0">
                <a:solidFill>
                  <a:srgbClr val="FFFFFF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Diploma in Business Studies</a:t>
            </a:r>
            <a:endParaRPr lang="en-GB" sz="16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946807" y="2661390"/>
            <a:ext cx="847725" cy="1903730"/>
          </a:xfrm>
          <a:prstGeom prst="rect">
            <a:avLst/>
          </a:prstGeom>
          <a:solidFill>
            <a:srgbClr val="65C2C9"/>
          </a:solidFill>
          <a:ln>
            <a:solidFill>
              <a:srgbClr val="65C2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endParaRPr lang="en-GB" sz="2400" kern="1200" dirty="0" smtClean="0">
              <a:solidFill>
                <a:srgbClr val="FFFFFF"/>
              </a:solidFill>
              <a:effectLst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en-GB" sz="2400" kern="1200" dirty="0" smtClean="0">
                <a:solidFill>
                  <a:srgbClr val="FFFFFF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3</a:t>
            </a:r>
            <a:endParaRPr lang="en-GB" sz="16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endParaRPr lang="en-GB" sz="1050" dirty="0" smtClean="0">
              <a:solidFill>
                <a:srgbClr val="FFFFFF"/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  <a:p>
            <a:r>
              <a:rPr lang="en-GB" sz="1050" dirty="0" smtClean="0">
                <a:solidFill>
                  <a:srgbClr val="FFFFFF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BTEC </a:t>
            </a:r>
            <a:r>
              <a:rPr lang="en-GB" sz="1050" dirty="0">
                <a:solidFill>
                  <a:srgbClr val="FFFFFF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f</a:t>
            </a:r>
            <a:r>
              <a:rPr lang="en-GB" sz="1050" dirty="0" smtClean="0">
                <a:solidFill>
                  <a:srgbClr val="FFFFFF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ast-track </a:t>
            </a:r>
            <a:r>
              <a:rPr lang="en-GB" sz="1050" dirty="0">
                <a:solidFill>
                  <a:srgbClr val="FFFFFF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diploma in Business S</a:t>
            </a:r>
            <a:r>
              <a:rPr lang="en-GB" sz="1050" dirty="0" smtClean="0">
                <a:solidFill>
                  <a:srgbClr val="FFFFFF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tudies</a:t>
            </a:r>
          </a:p>
          <a:p>
            <a:endParaRPr lang="en-GB" sz="1050" dirty="0">
              <a:solidFill>
                <a:srgbClr val="FFFFFF"/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  <a:p>
            <a:endParaRPr lang="en-GB" sz="1050" dirty="0" smtClean="0">
              <a:solidFill>
                <a:srgbClr val="FFFFFF"/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  <a:p>
            <a:endParaRPr lang="en-GB" sz="1050" dirty="0">
              <a:solidFill>
                <a:srgbClr val="FFFFFF"/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  <a:p>
            <a:endParaRPr lang="en-GB" sz="1050" dirty="0" smtClean="0">
              <a:solidFill>
                <a:srgbClr val="FFFFFF"/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  <a:p>
            <a:endParaRPr lang="en-GB" sz="1050" dirty="0">
              <a:solidFill>
                <a:srgbClr val="FFFFFF"/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09137" y="1478928"/>
            <a:ext cx="1559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Example BTECː</a:t>
            </a:r>
            <a:endParaRPr lang="en-GB" dirty="0"/>
          </a:p>
        </p:txBody>
      </p:sp>
      <p:sp>
        <p:nvSpPr>
          <p:cNvPr id="20" name="Oval 19"/>
          <p:cNvSpPr/>
          <p:nvPr/>
        </p:nvSpPr>
        <p:spPr>
          <a:xfrm>
            <a:off x="6437219" y="970315"/>
            <a:ext cx="1572945" cy="1510672"/>
          </a:xfrm>
          <a:prstGeom prst="ellipse">
            <a:avLst/>
          </a:prstGeom>
          <a:noFill/>
          <a:ln>
            <a:solidFill>
              <a:srgbClr val="E6287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rgbClr val="2F2E7E"/>
                </a:solidFill>
              </a:rPr>
              <a:t>This is the same as completing A levels </a:t>
            </a:r>
            <a:endParaRPr lang="en-GB" sz="1400" dirty="0">
              <a:solidFill>
                <a:srgbClr val="2F2E7E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42117" y="1152619"/>
            <a:ext cx="3567020" cy="2862322"/>
          </a:xfrm>
          <a:prstGeom prst="rect">
            <a:avLst/>
          </a:prstGeom>
          <a:ln w="28575">
            <a:solidFill>
              <a:srgbClr val="65C2C9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F2E7E"/>
                </a:solidFill>
              </a:rPr>
              <a:t>L</a:t>
            </a:r>
            <a:r>
              <a:rPr lang="en-GB" dirty="0" smtClean="0">
                <a:solidFill>
                  <a:srgbClr val="2F2E7E"/>
                </a:solidFill>
              </a:rPr>
              <a:t>evel 3 BTEC have the similar entry requirements as A levels (as they are both a </a:t>
            </a:r>
            <a:r>
              <a:rPr lang="en-GB" dirty="0">
                <a:solidFill>
                  <a:srgbClr val="2F2E7E"/>
                </a:solidFill>
              </a:rPr>
              <a:t>L</a:t>
            </a:r>
            <a:r>
              <a:rPr lang="en-GB" dirty="0" smtClean="0">
                <a:solidFill>
                  <a:srgbClr val="2F2E7E"/>
                </a:solidFill>
              </a:rPr>
              <a:t>evel 3 qualification) and they are taught as a 2-year course. </a:t>
            </a:r>
          </a:p>
          <a:p>
            <a:endParaRPr lang="en-GB" dirty="0">
              <a:solidFill>
                <a:srgbClr val="2F2E7E"/>
              </a:solidFill>
            </a:endParaRPr>
          </a:p>
          <a:p>
            <a:r>
              <a:rPr lang="en-GB" dirty="0">
                <a:solidFill>
                  <a:srgbClr val="2F2E7E"/>
                </a:solidFill>
              </a:rPr>
              <a:t>L</a:t>
            </a:r>
            <a:r>
              <a:rPr lang="en-GB" dirty="0" smtClean="0">
                <a:solidFill>
                  <a:srgbClr val="2F2E7E"/>
                </a:solidFill>
              </a:rPr>
              <a:t>ikewise there is sometimes an option to resit Maths OR English </a:t>
            </a:r>
            <a:r>
              <a:rPr lang="en-GB" dirty="0">
                <a:solidFill>
                  <a:srgbClr val="2F2E7E"/>
                </a:solidFill>
              </a:rPr>
              <a:t>G</a:t>
            </a:r>
            <a:r>
              <a:rPr lang="en-GB" dirty="0" smtClean="0">
                <a:solidFill>
                  <a:srgbClr val="2F2E7E"/>
                </a:solidFill>
              </a:rPr>
              <a:t>CSE alongside studying a Level 3 qualification.</a:t>
            </a:r>
          </a:p>
          <a:p>
            <a:endParaRPr lang="en-GB" dirty="0">
              <a:solidFill>
                <a:srgbClr val="2F2E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27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3"/>
            <a:ext cx="9144000" cy="6858763"/>
          </a:xfrm>
        </p:spPr>
      </p:pic>
      <p:sp>
        <p:nvSpPr>
          <p:cNvPr id="6" name="TextBox 5"/>
          <p:cNvSpPr txBox="1"/>
          <p:nvPr/>
        </p:nvSpPr>
        <p:spPr>
          <a:xfrm>
            <a:off x="464885" y="444726"/>
            <a:ext cx="6545515" cy="923330"/>
          </a:xfrm>
          <a:prstGeom prst="rect">
            <a:avLst/>
          </a:prstGeom>
          <a:noFill/>
          <a:ln w="28575">
            <a:solidFill>
              <a:srgbClr val="2F2E7E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/>
              <a:t>Apprenticeships</a:t>
            </a:r>
            <a:endParaRPr lang="en-GB" sz="5400" dirty="0"/>
          </a:p>
        </p:txBody>
      </p:sp>
      <p:sp>
        <p:nvSpPr>
          <p:cNvPr id="5" name="Rectangle 4"/>
          <p:cNvSpPr/>
          <p:nvPr/>
        </p:nvSpPr>
        <p:spPr>
          <a:xfrm>
            <a:off x="464885" y="1711204"/>
            <a:ext cx="780868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E6287F"/>
                </a:solidFill>
              </a:rPr>
              <a:t>A</a:t>
            </a:r>
            <a:r>
              <a:rPr lang="en-GB" sz="2800" dirty="0" smtClean="0">
                <a:solidFill>
                  <a:srgbClr val="E6287F"/>
                </a:solidFill>
              </a:rPr>
              <a:t>pprenticeships also have </a:t>
            </a:r>
            <a:r>
              <a:rPr lang="en-GB" sz="2800" dirty="0" smtClean="0">
                <a:solidFill>
                  <a:srgbClr val="E6287F"/>
                </a:solidFill>
              </a:rPr>
              <a:t>levelsː</a:t>
            </a:r>
          </a:p>
          <a:p>
            <a:r>
              <a:rPr lang="en-GB" sz="2000" b="1" dirty="0">
                <a:solidFill>
                  <a:srgbClr val="2F2E7E"/>
                </a:solidFill>
              </a:rPr>
              <a:t>I</a:t>
            </a:r>
            <a:r>
              <a:rPr lang="en-GB" sz="2000" b="1" dirty="0" smtClean="0">
                <a:solidFill>
                  <a:srgbClr val="2F2E7E"/>
                </a:solidFill>
              </a:rPr>
              <a:t>ntermediate</a:t>
            </a:r>
            <a:r>
              <a:rPr lang="en-GB" sz="2000" b="1" dirty="0">
                <a:solidFill>
                  <a:srgbClr val="2F2E7E"/>
                </a:solidFill>
              </a:rPr>
              <a:t> (Level 2) </a:t>
            </a:r>
            <a:r>
              <a:rPr lang="en-GB" sz="2000" dirty="0">
                <a:solidFill>
                  <a:srgbClr val="2F2E7E"/>
                </a:solidFill>
              </a:rPr>
              <a:t>— generally considered to be the same level as five GCSE passes/standard </a:t>
            </a:r>
            <a:r>
              <a:rPr lang="en-GB" sz="2000" dirty="0" smtClean="0">
                <a:solidFill>
                  <a:srgbClr val="2F2E7E"/>
                </a:solidFill>
              </a:rPr>
              <a:t>grades/national</a:t>
            </a:r>
            <a:r>
              <a:rPr lang="en-GB" sz="2000" dirty="0">
                <a:solidFill>
                  <a:srgbClr val="2F2E7E"/>
                </a:solidFill>
              </a:rPr>
              <a:t> 4s and </a:t>
            </a:r>
            <a:r>
              <a:rPr lang="en-GB" sz="2000" dirty="0" smtClean="0">
                <a:solidFill>
                  <a:srgbClr val="2F2E7E"/>
                </a:solidFill>
              </a:rPr>
              <a:t>5s</a:t>
            </a:r>
          </a:p>
          <a:p>
            <a:endParaRPr lang="en-GB" sz="2000" dirty="0">
              <a:solidFill>
                <a:srgbClr val="2F2E7E"/>
              </a:solidFill>
            </a:endParaRPr>
          </a:p>
          <a:p>
            <a:r>
              <a:rPr lang="en-GB" sz="2000" b="1" dirty="0">
                <a:solidFill>
                  <a:srgbClr val="2F2E7E"/>
                </a:solidFill>
              </a:rPr>
              <a:t>A</a:t>
            </a:r>
            <a:r>
              <a:rPr lang="en-GB" sz="2000" b="1" dirty="0" smtClean="0">
                <a:solidFill>
                  <a:srgbClr val="2F2E7E"/>
                </a:solidFill>
              </a:rPr>
              <a:t>dvanced</a:t>
            </a:r>
            <a:r>
              <a:rPr lang="en-GB" sz="2000" b="1" dirty="0">
                <a:solidFill>
                  <a:srgbClr val="2F2E7E"/>
                </a:solidFill>
              </a:rPr>
              <a:t> (Level 3) </a:t>
            </a:r>
            <a:r>
              <a:rPr lang="en-GB" sz="2000" dirty="0">
                <a:solidFill>
                  <a:srgbClr val="2F2E7E"/>
                </a:solidFill>
              </a:rPr>
              <a:t>— generally considered to be the same level as two </a:t>
            </a:r>
            <a:endParaRPr lang="en-GB" sz="2000" dirty="0" smtClean="0">
              <a:solidFill>
                <a:srgbClr val="2F2E7E"/>
              </a:solidFill>
            </a:endParaRPr>
          </a:p>
          <a:p>
            <a:r>
              <a:rPr lang="en-GB" sz="2000" dirty="0" smtClean="0">
                <a:solidFill>
                  <a:srgbClr val="2F2E7E"/>
                </a:solidFill>
              </a:rPr>
              <a:t>A levels/</a:t>
            </a:r>
            <a:r>
              <a:rPr lang="en-GB" sz="2000" dirty="0" err="1" smtClean="0">
                <a:solidFill>
                  <a:srgbClr val="2F2E7E"/>
                </a:solidFill>
              </a:rPr>
              <a:t>highers</a:t>
            </a:r>
            <a:endParaRPr lang="en-GB" sz="2000" dirty="0" smtClean="0">
              <a:solidFill>
                <a:srgbClr val="2F2E7E"/>
              </a:solidFill>
            </a:endParaRPr>
          </a:p>
          <a:p>
            <a:endParaRPr lang="en-GB" sz="2000" dirty="0">
              <a:solidFill>
                <a:srgbClr val="2F2E7E"/>
              </a:solidFill>
            </a:endParaRPr>
          </a:p>
          <a:p>
            <a:r>
              <a:rPr lang="en-GB" sz="2000" b="1" dirty="0">
                <a:solidFill>
                  <a:srgbClr val="2F2E7E"/>
                </a:solidFill>
              </a:rPr>
              <a:t>H</a:t>
            </a:r>
            <a:r>
              <a:rPr lang="en-GB" sz="2000" b="1" dirty="0" smtClean="0">
                <a:solidFill>
                  <a:srgbClr val="2F2E7E"/>
                </a:solidFill>
              </a:rPr>
              <a:t>igher/technical</a:t>
            </a:r>
            <a:r>
              <a:rPr lang="en-GB" sz="2000" b="1" dirty="0">
                <a:solidFill>
                  <a:srgbClr val="2F2E7E"/>
                </a:solidFill>
              </a:rPr>
              <a:t> (Levels 4 to 7) </a:t>
            </a:r>
            <a:r>
              <a:rPr lang="en-GB" sz="2000" dirty="0">
                <a:solidFill>
                  <a:srgbClr val="2F2E7E"/>
                </a:solidFill>
              </a:rPr>
              <a:t>— can lead to NVQ Level 4 and above, or a foundation </a:t>
            </a:r>
            <a:r>
              <a:rPr lang="en-GB" sz="2000" dirty="0" smtClean="0">
                <a:solidFill>
                  <a:srgbClr val="2F2E7E"/>
                </a:solidFill>
              </a:rPr>
              <a:t>degree</a:t>
            </a:r>
          </a:p>
          <a:p>
            <a:endParaRPr lang="en-GB" sz="2000" dirty="0">
              <a:solidFill>
                <a:srgbClr val="2F2E7E"/>
              </a:solidFill>
            </a:endParaRPr>
          </a:p>
          <a:p>
            <a:r>
              <a:rPr lang="en-GB" sz="2000" b="1" dirty="0">
                <a:solidFill>
                  <a:srgbClr val="2F2E7E"/>
                </a:solidFill>
              </a:rPr>
              <a:t>D</a:t>
            </a:r>
            <a:r>
              <a:rPr lang="en-GB" sz="2000" b="1" dirty="0" smtClean="0">
                <a:solidFill>
                  <a:srgbClr val="2F2E7E"/>
                </a:solidFill>
              </a:rPr>
              <a:t>egree/graduate-level</a:t>
            </a:r>
            <a:r>
              <a:rPr lang="en-GB" sz="2000" b="1" dirty="0">
                <a:solidFill>
                  <a:srgbClr val="2F2E7E"/>
                </a:solidFill>
              </a:rPr>
              <a:t> (Levels 5 to 7) </a:t>
            </a:r>
            <a:r>
              <a:rPr lang="en-GB" sz="2000" dirty="0">
                <a:solidFill>
                  <a:srgbClr val="2F2E7E"/>
                </a:solidFill>
              </a:rPr>
              <a:t>— these are new and enable apprentices to achieve a full bachelor’s or master’s degree as part of their apprenticeship</a:t>
            </a:r>
          </a:p>
          <a:p>
            <a:endParaRPr lang="en-GB" sz="2800" dirty="0">
              <a:solidFill>
                <a:srgbClr val="E6287F"/>
              </a:solidFill>
            </a:endParaRPr>
          </a:p>
          <a:p>
            <a:endParaRPr lang="en-GB" sz="2800" dirty="0">
              <a:solidFill>
                <a:srgbClr val="E628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18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3"/>
            <a:ext cx="9144000" cy="6858763"/>
          </a:xfrm>
        </p:spPr>
      </p:pic>
      <p:sp>
        <p:nvSpPr>
          <p:cNvPr id="5" name="Rectangle 4"/>
          <p:cNvSpPr/>
          <p:nvPr/>
        </p:nvSpPr>
        <p:spPr>
          <a:xfrm>
            <a:off x="464885" y="1711204"/>
            <a:ext cx="78086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 dirty="0">
              <a:solidFill>
                <a:srgbClr val="E6287F"/>
              </a:solidFill>
            </a:endParaRPr>
          </a:p>
          <a:p>
            <a:endParaRPr lang="en-GB" sz="2800" dirty="0">
              <a:solidFill>
                <a:srgbClr val="E6287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E6287F"/>
                </a:solidFill>
              </a:rPr>
              <a:t>What are </a:t>
            </a:r>
            <a:r>
              <a:rPr lang="en-US" smtClean="0">
                <a:solidFill>
                  <a:srgbClr val="E6287F"/>
                </a:solidFill>
              </a:rPr>
              <a:t>the differences</a:t>
            </a:r>
            <a:endParaRPr lang="en-US" dirty="0">
              <a:solidFill>
                <a:srgbClr val="E6287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7329" y="1707469"/>
            <a:ext cx="2582685" cy="923330"/>
          </a:xfrm>
          <a:prstGeom prst="rect">
            <a:avLst/>
          </a:prstGeom>
          <a:noFill/>
          <a:ln w="28575">
            <a:solidFill>
              <a:srgbClr val="2F2E7E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/>
              <a:t>A levels</a:t>
            </a:r>
            <a:endParaRPr lang="en-GB" sz="5400" dirty="0"/>
          </a:p>
        </p:txBody>
      </p:sp>
      <p:sp>
        <p:nvSpPr>
          <p:cNvPr id="9" name="TextBox 8"/>
          <p:cNvSpPr txBox="1"/>
          <p:nvPr/>
        </p:nvSpPr>
        <p:spPr>
          <a:xfrm>
            <a:off x="1778428" y="2889351"/>
            <a:ext cx="5500487" cy="923330"/>
          </a:xfrm>
          <a:prstGeom prst="rect">
            <a:avLst/>
          </a:prstGeom>
          <a:noFill/>
          <a:ln w="28575">
            <a:solidFill>
              <a:srgbClr val="2F2E7E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/>
              <a:t>Further </a:t>
            </a:r>
            <a:r>
              <a:rPr lang="en-GB" sz="5400" dirty="0" smtClean="0"/>
              <a:t>Education</a:t>
            </a:r>
            <a:endParaRPr lang="en-GB" sz="5400" dirty="0"/>
          </a:p>
        </p:txBody>
      </p:sp>
      <p:sp>
        <p:nvSpPr>
          <p:cNvPr id="10" name="TextBox 9"/>
          <p:cNvSpPr txBox="1"/>
          <p:nvPr/>
        </p:nvSpPr>
        <p:spPr>
          <a:xfrm>
            <a:off x="2083227" y="4071233"/>
            <a:ext cx="4890888" cy="923330"/>
          </a:xfrm>
          <a:prstGeom prst="rect">
            <a:avLst/>
          </a:prstGeom>
          <a:noFill/>
          <a:ln w="28575">
            <a:solidFill>
              <a:srgbClr val="2F2E7E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/>
              <a:t>Apprenticeships</a:t>
            </a:r>
            <a:endParaRPr lang="en-GB" sz="5400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485343" y="5422576"/>
            <a:ext cx="8030007" cy="22337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421345" y="5597150"/>
            <a:ext cx="3942054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20000"/>
              </a:lnSpc>
            </a:pPr>
            <a:r>
              <a:rPr lang="en-GB" sz="1600" b="1" dirty="0" smtClean="0">
                <a:solidFill>
                  <a:srgbClr val="E6287F"/>
                </a:solidFill>
              </a:rPr>
              <a:t>Taskː Differences</a:t>
            </a:r>
            <a:endParaRPr lang="en-GB" sz="1600" b="1" dirty="0">
              <a:solidFill>
                <a:srgbClr val="E6287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91" y="5418276"/>
            <a:ext cx="725799" cy="72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01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617"/>
            <a:ext cx="9144000" cy="6858763"/>
          </a:xfrm>
        </p:spPr>
      </p:pic>
      <p:sp>
        <p:nvSpPr>
          <p:cNvPr id="15" name="Content Placeholder 8"/>
          <p:cNvSpPr txBox="1">
            <a:spLocks/>
          </p:cNvSpPr>
          <p:nvPr/>
        </p:nvSpPr>
        <p:spPr>
          <a:xfrm>
            <a:off x="628649" y="1491454"/>
            <a:ext cx="7121979" cy="1561625"/>
          </a:xfrm>
          <a:prstGeom prst="rect">
            <a:avLst/>
          </a:prstGeom>
        </p:spPr>
        <p:txBody>
          <a:bodyPr vert="horz" lIns="121917" tIns="60958" rIns="121917" bIns="60958" rtlCol="0" anchor="b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Varela"/>
                <a:ea typeface="+mn-ea"/>
                <a:cs typeface="Varel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Varela"/>
                <a:ea typeface="+mn-ea"/>
                <a:cs typeface="Varel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Varela"/>
                <a:ea typeface="+mn-ea"/>
                <a:cs typeface="Varel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Varela"/>
                <a:ea typeface="+mn-ea"/>
                <a:cs typeface="Varel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Varela"/>
                <a:ea typeface="+mn-ea"/>
                <a:cs typeface="Varel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tx1"/>
                </a:solidFill>
                <a:latin typeface="+mn-lt"/>
                <a:cs typeface="Ubuntu"/>
              </a:rPr>
              <a:t>After successfully completing your 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Ubuntu"/>
              </a:rPr>
              <a:t>L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cs typeface="Ubuntu"/>
              </a:rPr>
              <a:t>evel 3 course you will be able to progress on to university, college, apprenticeship or employment.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</p:spPr>
        <p:txBody>
          <a:bodyPr/>
          <a:lstStyle/>
          <a:p>
            <a:r>
              <a:rPr lang="en-US" dirty="0" smtClean="0">
                <a:solidFill>
                  <a:srgbClr val="E6287F"/>
                </a:solidFill>
              </a:rPr>
              <a:t>Making the next step matter</a:t>
            </a:r>
            <a:endParaRPr lang="en-US" dirty="0">
              <a:solidFill>
                <a:srgbClr val="E6287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592" y="267482"/>
            <a:ext cx="1410226" cy="1953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Connector 16"/>
          <p:cNvCxnSpPr/>
          <p:nvPr/>
        </p:nvCxnSpPr>
        <p:spPr>
          <a:xfrm flipV="1">
            <a:off x="637091" y="3658738"/>
            <a:ext cx="8201457" cy="10103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91" y="3733368"/>
            <a:ext cx="725799" cy="7257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79801" y="4274501"/>
            <a:ext cx="7388626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Useful </a:t>
            </a:r>
            <a:r>
              <a:rPr lang="en-GB" dirty="0"/>
              <a:t>l</a:t>
            </a:r>
            <a:r>
              <a:rPr lang="en-GB" dirty="0" smtClean="0"/>
              <a:t>inksː</a:t>
            </a:r>
          </a:p>
          <a:p>
            <a:r>
              <a:rPr lang="en-GB" dirty="0" smtClean="0">
                <a:hlinkClick r:id="rId6"/>
              </a:rPr>
              <a:t>https</a:t>
            </a:r>
            <a:r>
              <a:rPr lang="en-GB" dirty="0">
                <a:hlinkClick r:id="rId6"/>
              </a:rPr>
              <a:t>://</a:t>
            </a:r>
            <a:r>
              <a:rPr lang="en-GB" dirty="0" smtClean="0">
                <a:hlinkClick r:id="rId6"/>
              </a:rPr>
              <a:t>university.which.co.uk/a-level-explorer</a:t>
            </a:r>
            <a:endParaRPr lang="en-GB" dirty="0" smtClean="0"/>
          </a:p>
          <a:p>
            <a:r>
              <a:rPr lang="en-GB" dirty="0">
                <a:hlinkClick r:id="rId7"/>
              </a:rPr>
              <a:t>https://</a:t>
            </a:r>
            <a:r>
              <a:rPr lang="en-GB" dirty="0" smtClean="0">
                <a:hlinkClick r:id="rId7"/>
              </a:rPr>
              <a:t>www.ucas.com/what-are-my-options</a:t>
            </a:r>
            <a:endParaRPr lang="en-GB" dirty="0" smtClean="0"/>
          </a:p>
          <a:p>
            <a:r>
              <a:rPr lang="en-GB" dirty="0">
                <a:hlinkClick r:id="rId8"/>
              </a:rPr>
              <a:t>https://</a:t>
            </a:r>
            <a:r>
              <a:rPr lang="en-GB" dirty="0" smtClean="0">
                <a:hlinkClick r:id="rId8"/>
              </a:rPr>
              <a:t>www.gov.uk/education/apprenticeships-traineeships-and-internships</a:t>
            </a:r>
            <a:endParaRPr lang="en-GB" dirty="0" smtClean="0"/>
          </a:p>
          <a:p>
            <a:r>
              <a:rPr lang="en-GB" dirty="0" smtClean="0"/>
              <a:t>Search your local qualification providers</a:t>
            </a:r>
          </a:p>
          <a:p>
            <a:endParaRPr lang="en-GB" dirty="0"/>
          </a:p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479801" y="3823918"/>
            <a:ext cx="5609488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20000"/>
              </a:lnSpc>
            </a:pPr>
            <a:r>
              <a:rPr lang="en-GB" sz="1600" b="1" dirty="0">
                <a:solidFill>
                  <a:srgbClr val="E6287F"/>
                </a:solidFill>
              </a:rPr>
              <a:t>E</a:t>
            </a:r>
            <a:r>
              <a:rPr lang="en-GB" sz="1600" b="1" dirty="0" smtClean="0">
                <a:solidFill>
                  <a:srgbClr val="E6287F"/>
                </a:solidFill>
              </a:rPr>
              <a:t>xercise – Plot your path</a:t>
            </a:r>
            <a:endParaRPr lang="en-GB" sz="1600" b="1" dirty="0">
              <a:solidFill>
                <a:srgbClr val="E628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63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769" y="2862742"/>
            <a:ext cx="7772400" cy="1132523"/>
          </a:xfrm>
        </p:spPr>
        <p:txBody>
          <a:bodyPr/>
          <a:lstStyle/>
          <a:p>
            <a:r>
              <a:rPr lang="en-US" b="1" dirty="0" smtClean="0">
                <a:solidFill>
                  <a:srgbClr val="E6287F"/>
                </a:solidFill>
              </a:rPr>
              <a:t>Thank you</a:t>
            </a:r>
            <a:endParaRPr lang="en-US" b="1" dirty="0">
              <a:solidFill>
                <a:srgbClr val="E628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99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9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267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3"/>
            <a:ext cx="9144000" cy="68587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6287F"/>
                </a:solidFill>
              </a:rPr>
              <a:t>Objectives</a:t>
            </a:r>
            <a:endParaRPr lang="en-US" dirty="0">
              <a:solidFill>
                <a:srgbClr val="E6287F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06744" y="1628259"/>
            <a:ext cx="7833752" cy="43037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lnSpc>
                <a:spcPct val="120000"/>
              </a:lnSpc>
              <a:spcBef>
                <a:spcPts val="0"/>
              </a:spcBef>
            </a:pPr>
            <a:r>
              <a:rPr lang="en-GB" dirty="0" smtClean="0"/>
              <a:t>Understand the different level of courses available post </a:t>
            </a:r>
            <a:r>
              <a:rPr lang="en-GB" dirty="0" smtClean="0"/>
              <a:t>16.</a:t>
            </a:r>
            <a:endParaRPr lang="en-GB" dirty="0" smtClean="0"/>
          </a:p>
          <a:p>
            <a:pPr defTabSz="457200">
              <a:lnSpc>
                <a:spcPct val="120000"/>
              </a:lnSpc>
              <a:spcBef>
                <a:spcPts val="0"/>
              </a:spcBef>
            </a:pPr>
            <a:r>
              <a:rPr lang="en-GB" dirty="0" smtClean="0"/>
              <a:t>Understand the difference between A levels and </a:t>
            </a:r>
            <a:r>
              <a:rPr lang="en-GB" dirty="0" smtClean="0"/>
              <a:t>Further </a:t>
            </a:r>
            <a:r>
              <a:rPr lang="en-GB" dirty="0"/>
              <a:t>E</a:t>
            </a:r>
            <a:r>
              <a:rPr lang="en-GB" dirty="0" smtClean="0"/>
              <a:t>ducation </a:t>
            </a:r>
            <a:r>
              <a:rPr lang="en-GB" dirty="0" smtClean="0"/>
              <a:t>(FE) </a:t>
            </a:r>
            <a:r>
              <a:rPr lang="en-GB" dirty="0" smtClean="0"/>
              <a:t>qualifications.</a:t>
            </a:r>
            <a:endParaRPr lang="en-GB" dirty="0" smtClean="0"/>
          </a:p>
          <a:p>
            <a:pPr defTabSz="457200">
              <a:lnSpc>
                <a:spcPct val="120000"/>
              </a:lnSpc>
              <a:spcBef>
                <a:spcPts val="0"/>
              </a:spcBef>
            </a:pPr>
            <a:r>
              <a:rPr lang="en-GB" dirty="0" smtClean="0"/>
              <a:t>Know about the routes into university from A levels and </a:t>
            </a:r>
            <a:r>
              <a:rPr lang="en-GB" dirty="0" smtClean="0"/>
              <a:t>FE.</a:t>
            </a:r>
            <a:endParaRPr lang="en-GB" dirty="0" smtClean="0"/>
          </a:p>
          <a:p>
            <a:pPr defTabSz="457200">
              <a:lnSpc>
                <a:spcPct val="120000"/>
              </a:lnSpc>
              <a:spcBef>
                <a:spcPts val="0"/>
              </a:spcBef>
            </a:pPr>
            <a:r>
              <a:rPr lang="en-GB" dirty="0" smtClean="0"/>
              <a:t>Routes into apprenticeships and employment </a:t>
            </a:r>
            <a:r>
              <a:rPr lang="en-GB" dirty="0"/>
              <a:t>from </a:t>
            </a:r>
            <a:r>
              <a:rPr lang="en-GB" dirty="0" smtClean="0"/>
              <a:t>A levels </a:t>
            </a:r>
            <a:r>
              <a:rPr lang="en-GB" dirty="0"/>
              <a:t>and </a:t>
            </a:r>
            <a:r>
              <a:rPr lang="en-GB" dirty="0" smtClean="0"/>
              <a:t>BTEC.</a:t>
            </a:r>
            <a:endParaRPr lang="en-GB" dirty="0"/>
          </a:p>
          <a:p>
            <a:pPr defTabSz="457200"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 marL="0" indent="0" defTabSz="457200">
              <a:lnSpc>
                <a:spcPct val="120000"/>
              </a:lnSpc>
              <a:spcBef>
                <a:spcPts val="0"/>
              </a:spcBef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7996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910854"/>
          </a:xfrm>
        </p:spPr>
      </p:pic>
      <p:grpSp>
        <p:nvGrpSpPr>
          <p:cNvPr id="8" name="Group 7"/>
          <p:cNvGrpSpPr/>
          <p:nvPr/>
        </p:nvGrpSpPr>
        <p:grpSpPr>
          <a:xfrm>
            <a:off x="292224" y="432925"/>
            <a:ext cx="7272808" cy="3175641"/>
            <a:chOff x="827584" y="1275607"/>
            <a:chExt cx="7272808" cy="2381731"/>
          </a:xfrm>
          <a:solidFill>
            <a:srgbClr val="2F2D80"/>
          </a:solidFill>
        </p:grpSpPr>
        <p:sp>
          <p:nvSpPr>
            <p:cNvPr id="9" name="Rounded Rectangle 8"/>
            <p:cNvSpPr/>
            <p:nvPr/>
          </p:nvSpPr>
          <p:spPr>
            <a:xfrm>
              <a:off x="827584" y="1275607"/>
              <a:ext cx="7272808" cy="2088233"/>
            </a:xfrm>
            <a:prstGeom prst="roundRect">
              <a:avLst>
                <a:gd name="adj" fmla="val 50000"/>
              </a:avLst>
            </a:prstGeom>
            <a:grpFill/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0" name="Isosceles Triangle 9"/>
            <p:cNvSpPr/>
            <p:nvPr/>
          </p:nvSpPr>
          <p:spPr>
            <a:xfrm rot="8722178">
              <a:off x="6310068" y="3225290"/>
              <a:ext cx="288032" cy="432048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11" name="Content Placeholder 2"/>
          <p:cNvSpPr txBox="1">
            <a:spLocks/>
          </p:cNvSpPr>
          <p:nvPr/>
        </p:nvSpPr>
        <p:spPr>
          <a:xfrm>
            <a:off x="1117194" y="750796"/>
            <a:ext cx="5692969" cy="2083443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Varela"/>
                <a:ea typeface="+mn-ea"/>
                <a:cs typeface="Varel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Varela"/>
                <a:ea typeface="+mn-ea"/>
                <a:cs typeface="Varel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Varela"/>
                <a:ea typeface="+mn-ea"/>
                <a:cs typeface="Varel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Varela"/>
                <a:ea typeface="+mn-ea"/>
                <a:cs typeface="Varel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Varela"/>
                <a:ea typeface="+mn-ea"/>
                <a:cs typeface="Varel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800" dirty="0" smtClean="0">
                <a:solidFill>
                  <a:schemeClr val="bg1"/>
                </a:solidFill>
                <a:latin typeface="+mn-lt"/>
              </a:rPr>
              <a:t>Fact: Young </a:t>
            </a:r>
            <a:r>
              <a:rPr lang="en-GB" sz="2800" dirty="0">
                <a:solidFill>
                  <a:schemeClr val="bg1"/>
                </a:solidFill>
                <a:latin typeface="+mn-lt"/>
              </a:rPr>
              <a:t>people are required to participate in learning or training until they are 18, by </a:t>
            </a:r>
            <a:r>
              <a:rPr lang="en-GB" sz="2800" dirty="0" smtClean="0">
                <a:solidFill>
                  <a:schemeClr val="bg1"/>
                </a:solidFill>
                <a:latin typeface="+mn-lt"/>
              </a:rPr>
              <a:t>law.</a:t>
            </a:r>
            <a:endParaRPr lang="en-US" sz="15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663457" y="2827438"/>
            <a:ext cx="792088" cy="601563"/>
          </a:xfrm>
          <a:prstGeom prst="rect">
            <a:avLst/>
          </a:prstGeom>
        </p:spPr>
        <p:txBody>
          <a:bodyPr vert="horz" lIns="121917" tIns="60958" rIns="121917" bIns="60958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4FAF3C"/>
                </a:solidFill>
                <a:latin typeface="Varela"/>
                <a:ea typeface="+mj-ea"/>
                <a:cs typeface="Varela"/>
              </a:defRPr>
            </a:lvl1pPr>
          </a:lstStyle>
          <a:p>
            <a:endParaRPr lang="en-US" sz="12800" dirty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1026" name="Picture 2" descr="\\ds.leeds.ac.uk\staff\staff17\acdggc\Downloads\shutterstock_54815894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975" y="3320534"/>
            <a:ext cx="2656114" cy="265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01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"/>
            <a:ext cx="9144000" cy="685876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587268" y="5303648"/>
            <a:ext cx="8201457" cy="10103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79801" y="5597150"/>
            <a:ext cx="5609488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20000"/>
              </a:lnSpc>
            </a:pPr>
            <a:r>
              <a:rPr lang="en-GB" sz="1600" b="1" dirty="0" smtClean="0">
                <a:solidFill>
                  <a:srgbClr val="E6287F"/>
                </a:solidFill>
              </a:rPr>
              <a:t>Taskː My next level</a:t>
            </a:r>
            <a:endParaRPr lang="en-GB" sz="1600" b="1" dirty="0">
              <a:solidFill>
                <a:srgbClr val="E6287F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32"/>
          <a:stretch/>
        </p:blipFill>
        <p:spPr>
          <a:xfrm>
            <a:off x="6013289" y="-20172"/>
            <a:ext cx="3130711" cy="25667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91" y="5418276"/>
            <a:ext cx="725799" cy="7257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6267" y="2269060"/>
            <a:ext cx="4489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To study the following course levels you needː</a:t>
            </a:r>
            <a:endParaRPr lang="en-GB" dirty="0"/>
          </a:p>
        </p:txBody>
      </p:sp>
      <p:sp>
        <p:nvSpPr>
          <p:cNvPr id="11" name="Right Arrow 10"/>
          <p:cNvSpPr/>
          <p:nvPr/>
        </p:nvSpPr>
        <p:spPr>
          <a:xfrm>
            <a:off x="5492741" y="5490969"/>
            <a:ext cx="3193096" cy="580409"/>
          </a:xfrm>
          <a:prstGeom prst="rightArrow">
            <a:avLst/>
          </a:prstGeom>
          <a:solidFill>
            <a:srgbClr val="E6287F"/>
          </a:solidFill>
          <a:ln>
            <a:solidFill>
              <a:srgbClr val="E628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 smtClean="0"/>
              <a:t>Now you know your next level, let’s look at your next steps…</a:t>
            </a:r>
            <a:endParaRPr lang="en-GB" sz="900" dirty="0"/>
          </a:p>
        </p:txBody>
      </p:sp>
      <p:sp>
        <p:nvSpPr>
          <p:cNvPr id="26" name="Rectangle 25"/>
          <p:cNvSpPr/>
          <p:nvPr/>
        </p:nvSpPr>
        <p:spPr>
          <a:xfrm>
            <a:off x="587268" y="3614670"/>
            <a:ext cx="847725" cy="1200785"/>
          </a:xfrm>
          <a:prstGeom prst="rect">
            <a:avLst/>
          </a:prstGeom>
          <a:solidFill>
            <a:srgbClr val="65C2C9"/>
          </a:solidFill>
          <a:ln>
            <a:solidFill>
              <a:srgbClr val="65C2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800" kern="1200">
                <a:solidFill>
                  <a:srgbClr val="FFFFFF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Entry</a:t>
            </a:r>
            <a:endParaRPr lang="en-GB" sz="120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spcAft>
                <a:spcPts val="0"/>
              </a:spcAft>
            </a:pPr>
            <a:r>
              <a:rPr lang="en-GB" sz="900" kern="1200">
                <a:solidFill>
                  <a:srgbClr val="FFFFFF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No formal entry requirements</a:t>
            </a:r>
            <a:endParaRPr lang="en-GB" sz="120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511193" y="3395595"/>
            <a:ext cx="847725" cy="1419225"/>
          </a:xfrm>
          <a:prstGeom prst="rect">
            <a:avLst/>
          </a:prstGeom>
          <a:solidFill>
            <a:srgbClr val="65C2C9"/>
          </a:solidFill>
          <a:ln>
            <a:solidFill>
              <a:srgbClr val="65C2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dirty="0">
                <a:solidFill>
                  <a:srgbClr val="FFFFFF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L</a:t>
            </a:r>
            <a:r>
              <a:rPr lang="en-GB" sz="1800" kern="1200" dirty="0" smtClean="0">
                <a:solidFill>
                  <a:srgbClr val="FFFFFF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evel 1</a:t>
            </a:r>
            <a:endParaRPr lang="en-GB" sz="12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spcAft>
                <a:spcPts val="0"/>
              </a:spcAft>
            </a:pPr>
            <a:r>
              <a:rPr lang="en-GB" sz="900" kern="1200" dirty="0">
                <a:solidFill>
                  <a:srgbClr val="FFFFFF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Minimum 2 x </a:t>
            </a:r>
            <a:r>
              <a:rPr lang="en-GB" sz="900" dirty="0">
                <a:solidFill>
                  <a:srgbClr val="FFFFFF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G</a:t>
            </a:r>
            <a:r>
              <a:rPr lang="en-GB" sz="900" kern="1200" dirty="0" smtClean="0">
                <a:solidFill>
                  <a:srgbClr val="FFFFFF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CSE grades </a:t>
            </a:r>
            <a:r>
              <a:rPr lang="en-GB" sz="900" kern="1200" dirty="0">
                <a:solidFill>
                  <a:srgbClr val="FFFFFF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A</a:t>
            </a:r>
            <a:r>
              <a:rPr lang="en-GB" sz="900" kern="1200" dirty="0" smtClean="0">
                <a:solidFill>
                  <a:srgbClr val="FFFFFF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*-C / </a:t>
            </a:r>
            <a:r>
              <a:rPr lang="en-GB" sz="900" kern="1200" dirty="0">
                <a:solidFill>
                  <a:srgbClr val="FFFFFF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4- 9</a:t>
            </a:r>
            <a:endParaRPr lang="en-GB" sz="12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435118" y="3147945"/>
            <a:ext cx="847725" cy="1659890"/>
          </a:xfrm>
          <a:prstGeom prst="rect">
            <a:avLst/>
          </a:prstGeom>
          <a:solidFill>
            <a:srgbClr val="65C2C9"/>
          </a:solidFill>
          <a:ln>
            <a:solidFill>
              <a:srgbClr val="65C2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dirty="0">
                <a:solidFill>
                  <a:srgbClr val="FFFFFF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L</a:t>
            </a:r>
            <a:r>
              <a:rPr lang="en-GB" sz="1800" kern="1200" dirty="0" smtClean="0">
                <a:solidFill>
                  <a:srgbClr val="FFFFFF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evel 2</a:t>
            </a:r>
            <a:endParaRPr lang="en-GB" sz="12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spcAft>
                <a:spcPts val="0"/>
              </a:spcAft>
            </a:pPr>
            <a:r>
              <a:rPr lang="en-GB" sz="900" kern="1200" dirty="0">
                <a:solidFill>
                  <a:srgbClr val="FFFFFF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Minimum 2 x </a:t>
            </a:r>
            <a:r>
              <a:rPr lang="en-GB" sz="900" dirty="0">
                <a:solidFill>
                  <a:srgbClr val="FFFFFF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G</a:t>
            </a:r>
            <a:r>
              <a:rPr lang="en-GB" sz="900" kern="1200" dirty="0" smtClean="0">
                <a:solidFill>
                  <a:srgbClr val="FFFFFF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CSE </a:t>
            </a:r>
            <a:r>
              <a:rPr lang="en-GB" sz="900" kern="1200" dirty="0">
                <a:solidFill>
                  <a:srgbClr val="FFFFFF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grades A</a:t>
            </a:r>
            <a:r>
              <a:rPr lang="en-GB" sz="900" kern="1200" dirty="0" smtClean="0">
                <a:solidFill>
                  <a:srgbClr val="FFFFFF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*-D </a:t>
            </a:r>
            <a:r>
              <a:rPr lang="en-GB" sz="900" kern="1200" dirty="0">
                <a:solidFill>
                  <a:srgbClr val="FFFFFF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+ English or Maths</a:t>
            </a:r>
            <a:endParaRPr lang="en-GB" sz="12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368568" y="2909820"/>
            <a:ext cx="847725" cy="1903730"/>
          </a:xfrm>
          <a:prstGeom prst="rect">
            <a:avLst/>
          </a:prstGeom>
          <a:solidFill>
            <a:srgbClr val="65C2C9"/>
          </a:solidFill>
          <a:ln>
            <a:solidFill>
              <a:srgbClr val="65C2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dirty="0">
                <a:solidFill>
                  <a:srgbClr val="FFFFFF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L</a:t>
            </a:r>
            <a:r>
              <a:rPr lang="en-GB" sz="1800" kern="1200" dirty="0" smtClean="0">
                <a:solidFill>
                  <a:srgbClr val="FFFFFF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evel 3</a:t>
            </a:r>
            <a:endParaRPr lang="en-GB" sz="12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spcAft>
                <a:spcPts val="0"/>
              </a:spcAft>
            </a:pPr>
            <a:r>
              <a:rPr lang="en-GB" sz="900" kern="1200" dirty="0">
                <a:solidFill>
                  <a:srgbClr val="FFFFFF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Minimum 5 x </a:t>
            </a:r>
            <a:r>
              <a:rPr lang="en-GB" sz="900" dirty="0">
                <a:solidFill>
                  <a:srgbClr val="FFFFFF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G</a:t>
            </a:r>
            <a:r>
              <a:rPr lang="en-GB" sz="900" kern="1200" dirty="0" smtClean="0">
                <a:solidFill>
                  <a:srgbClr val="FFFFFF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CSE grades A*-C </a:t>
            </a:r>
            <a:r>
              <a:rPr lang="en-GB" sz="900" kern="1200" dirty="0">
                <a:solidFill>
                  <a:srgbClr val="FFFFFF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/ 9 -4 including English </a:t>
            </a:r>
            <a:r>
              <a:rPr lang="en-GB" sz="900" kern="1200" dirty="0" smtClean="0">
                <a:solidFill>
                  <a:srgbClr val="FFFFFF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and </a:t>
            </a:r>
            <a:r>
              <a:rPr lang="en-GB" sz="900" kern="1200" dirty="0">
                <a:solidFill>
                  <a:srgbClr val="FFFFFF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Maths at </a:t>
            </a:r>
            <a:r>
              <a:rPr lang="en-GB" sz="900" dirty="0" smtClean="0">
                <a:solidFill>
                  <a:srgbClr val="FFFFFF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C </a:t>
            </a:r>
            <a:r>
              <a:rPr lang="en-GB" sz="900" kern="1200" dirty="0" smtClean="0">
                <a:solidFill>
                  <a:srgbClr val="FFFFFF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/ 4 or </a:t>
            </a:r>
            <a:r>
              <a:rPr lang="en-GB" sz="900" kern="1200" dirty="0">
                <a:solidFill>
                  <a:srgbClr val="FFFFFF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5</a:t>
            </a:r>
            <a:endParaRPr lang="en-GB" sz="12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302018" y="2747895"/>
            <a:ext cx="847725" cy="2060575"/>
          </a:xfrm>
          <a:prstGeom prst="rect">
            <a:avLst/>
          </a:prstGeom>
          <a:solidFill>
            <a:srgbClr val="65C2C9"/>
          </a:solidFill>
          <a:ln>
            <a:solidFill>
              <a:srgbClr val="65C2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dirty="0">
                <a:solidFill>
                  <a:srgbClr val="FFFFFF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L</a:t>
            </a:r>
            <a:r>
              <a:rPr lang="en-GB" sz="1800" kern="1200" dirty="0" smtClean="0">
                <a:solidFill>
                  <a:srgbClr val="FFFFFF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evel 4</a:t>
            </a:r>
            <a:endParaRPr lang="en-GB" sz="12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spcAft>
                <a:spcPts val="0"/>
              </a:spcAft>
            </a:pPr>
            <a:r>
              <a:rPr lang="en-GB" sz="900" kern="1200" dirty="0" smtClean="0">
                <a:solidFill>
                  <a:srgbClr val="FFFFFF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A </a:t>
            </a:r>
            <a:r>
              <a:rPr lang="en-GB" sz="900" dirty="0" smtClean="0">
                <a:solidFill>
                  <a:srgbClr val="FFFFFF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l</a:t>
            </a:r>
            <a:r>
              <a:rPr lang="en-GB" sz="900" kern="1200" dirty="0" smtClean="0">
                <a:solidFill>
                  <a:srgbClr val="FFFFFF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evel </a:t>
            </a:r>
            <a:r>
              <a:rPr lang="en-GB" sz="900" kern="1200" dirty="0">
                <a:solidFill>
                  <a:srgbClr val="FFFFFF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or </a:t>
            </a:r>
            <a:r>
              <a:rPr lang="en-GB" sz="900" dirty="0">
                <a:solidFill>
                  <a:srgbClr val="FFFFFF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N</a:t>
            </a:r>
            <a:r>
              <a:rPr lang="en-GB" sz="900" kern="1200" dirty="0" smtClean="0">
                <a:solidFill>
                  <a:srgbClr val="FFFFFF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VQ </a:t>
            </a:r>
            <a:r>
              <a:rPr lang="en-GB" sz="900" kern="1200" dirty="0">
                <a:solidFill>
                  <a:srgbClr val="FFFFFF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3 or </a:t>
            </a:r>
            <a:r>
              <a:rPr lang="en-GB" sz="900" kern="1200" dirty="0" smtClean="0">
                <a:solidFill>
                  <a:srgbClr val="FFFFFF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L3 </a:t>
            </a:r>
            <a:r>
              <a:rPr lang="en-GB" sz="900" dirty="0">
                <a:solidFill>
                  <a:srgbClr val="FFFFFF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d</a:t>
            </a:r>
            <a:r>
              <a:rPr lang="en-GB" sz="900" kern="1200" dirty="0" smtClean="0">
                <a:solidFill>
                  <a:srgbClr val="FFFFFF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iploma </a:t>
            </a:r>
            <a:r>
              <a:rPr lang="en-GB" sz="900" kern="1200" dirty="0">
                <a:solidFill>
                  <a:srgbClr val="FFFFFF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or </a:t>
            </a:r>
            <a:r>
              <a:rPr lang="en-GB" sz="900" kern="1200" dirty="0" smtClean="0">
                <a:solidFill>
                  <a:srgbClr val="FFFFFF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access </a:t>
            </a:r>
            <a:r>
              <a:rPr lang="en-GB" sz="900" kern="1200" dirty="0">
                <a:solidFill>
                  <a:srgbClr val="FFFFFF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course</a:t>
            </a:r>
            <a:endParaRPr lang="en-GB" sz="12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860668" y="2546563"/>
            <a:ext cx="2736962" cy="2031325"/>
          </a:xfrm>
          <a:prstGeom prst="rect">
            <a:avLst/>
          </a:prstGeom>
          <a:noFill/>
          <a:ln w="28575">
            <a:solidFill>
              <a:srgbClr val="E6287F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GB" b="1" dirty="0" smtClean="0"/>
              <a:t>For exampleː </a:t>
            </a:r>
            <a:r>
              <a:rPr lang="en-GB" dirty="0" smtClean="0"/>
              <a:t>As a general rule to study </a:t>
            </a:r>
            <a:r>
              <a:rPr lang="en-GB" dirty="0"/>
              <a:t>L</a:t>
            </a:r>
            <a:r>
              <a:rPr lang="en-GB" dirty="0" smtClean="0"/>
              <a:t>evel 3 course (either A level or BTEC) you will need a minimum of 5 x </a:t>
            </a:r>
            <a:r>
              <a:rPr lang="en-GB" dirty="0"/>
              <a:t>G</a:t>
            </a:r>
            <a:r>
              <a:rPr lang="en-GB" dirty="0" smtClean="0"/>
              <a:t>CSE including Maths and English. Average of 5.7 or above Progress 8 score</a:t>
            </a:r>
            <a:endParaRPr lang="en-GB" dirty="0"/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628650" y="365129"/>
            <a:ext cx="5742333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lnSpc>
                <a:spcPct val="120000"/>
              </a:lnSpc>
            </a:pPr>
            <a:r>
              <a:rPr lang="en-GB" dirty="0">
                <a:solidFill>
                  <a:srgbClr val="E6287F"/>
                </a:solidFill>
              </a:rPr>
              <a:t>Making the right choice </a:t>
            </a:r>
            <a:r>
              <a:rPr lang="en-GB" dirty="0" smtClean="0">
                <a:solidFill>
                  <a:srgbClr val="E6287F"/>
                </a:solidFill>
              </a:rPr>
              <a:t/>
            </a:r>
            <a:br>
              <a:rPr lang="en-GB" dirty="0" smtClean="0">
                <a:solidFill>
                  <a:srgbClr val="E6287F"/>
                </a:solidFill>
              </a:rPr>
            </a:br>
            <a:r>
              <a:rPr lang="en-GB" dirty="0" smtClean="0">
                <a:solidFill>
                  <a:srgbClr val="E6287F"/>
                </a:solidFill>
              </a:rPr>
              <a:t>at </a:t>
            </a:r>
            <a:r>
              <a:rPr lang="en-GB" dirty="0">
                <a:solidFill>
                  <a:srgbClr val="E6287F"/>
                </a:solidFill>
              </a:rPr>
              <a:t>the </a:t>
            </a:r>
            <a:r>
              <a:rPr lang="en-GB" dirty="0" smtClean="0">
                <a:solidFill>
                  <a:srgbClr val="E6287F"/>
                </a:solidFill>
              </a:rPr>
              <a:t>right </a:t>
            </a:r>
            <a:r>
              <a:rPr lang="en-GB" dirty="0">
                <a:solidFill>
                  <a:srgbClr val="E6287F"/>
                </a:solidFill>
              </a:rPr>
              <a:t>level</a:t>
            </a:r>
          </a:p>
        </p:txBody>
      </p:sp>
    </p:spTree>
    <p:extLst>
      <p:ext uri="{BB962C8B-B14F-4D97-AF65-F5344CB8AC3E}">
        <p14:creationId xmlns:p14="http://schemas.microsoft.com/office/powerpoint/2010/main" val="338937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3"/>
            <a:ext cx="9144000" cy="68587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6287F"/>
                </a:solidFill>
              </a:rPr>
              <a:t>What are my options after GCSE?</a:t>
            </a:r>
            <a:endParaRPr lang="en-US" dirty="0">
              <a:solidFill>
                <a:srgbClr val="E6287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7329" y="1707469"/>
            <a:ext cx="2582685" cy="923330"/>
          </a:xfrm>
          <a:prstGeom prst="rect">
            <a:avLst/>
          </a:prstGeom>
          <a:noFill/>
          <a:ln w="28575">
            <a:solidFill>
              <a:srgbClr val="2F2E7E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/>
              <a:t>A levels</a:t>
            </a:r>
            <a:endParaRPr lang="en-GB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1778428" y="2889351"/>
            <a:ext cx="5500487" cy="923330"/>
          </a:xfrm>
          <a:prstGeom prst="rect">
            <a:avLst/>
          </a:prstGeom>
          <a:noFill/>
          <a:ln w="28575">
            <a:solidFill>
              <a:srgbClr val="2F2E7E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/>
              <a:t>Further </a:t>
            </a:r>
            <a:r>
              <a:rPr lang="en-GB" sz="5400" dirty="0" smtClean="0"/>
              <a:t>Education</a:t>
            </a:r>
            <a:endParaRPr lang="en-GB" sz="5400" dirty="0"/>
          </a:p>
        </p:txBody>
      </p:sp>
      <p:sp>
        <p:nvSpPr>
          <p:cNvPr id="8" name="TextBox 7"/>
          <p:cNvSpPr txBox="1"/>
          <p:nvPr/>
        </p:nvSpPr>
        <p:spPr>
          <a:xfrm>
            <a:off x="2083227" y="4071233"/>
            <a:ext cx="4890888" cy="923330"/>
          </a:xfrm>
          <a:prstGeom prst="rect">
            <a:avLst/>
          </a:prstGeom>
          <a:noFill/>
          <a:ln w="28575">
            <a:solidFill>
              <a:srgbClr val="2F2E7E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/>
              <a:t>Apprenticeships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141444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145"/>
            <a:ext cx="9144000" cy="6858763"/>
          </a:xfrm>
        </p:spPr>
      </p:pic>
      <p:sp>
        <p:nvSpPr>
          <p:cNvPr id="6" name="TextBox 5"/>
          <p:cNvSpPr txBox="1"/>
          <p:nvPr/>
        </p:nvSpPr>
        <p:spPr>
          <a:xfrm>
            <a:off x="899456" y="444726"/>
            <a:ext cx="2582685" cy="923330"/>
          </a:xfrm>
          <a:prstGeom prst="rect">
            <a:avLst/>
          </a:prstGeom>
          <a:noFill/>
          <a:ln w="28575">
            <a:solidFill>
              <a:srgbClr val="2F2E7E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/>
              <a:t>A levels</a:t>
            </a:r>
            <a:endParaRPr lang="en-GB" sz="5400" dirty="0"/>
          </a:p>
        </p:txBody>
      </p:sp>
      <p:sp>
        <p:nvSpPr>
          <p:cNvPr id="5" name="Rectangle 4"/>
          <p:cNvSpPr/>
          <p:nvPr/>
        </p:nvSpPr>
        <p:spPr>
          <a:xfrm>
            <a:off x="899886" y="1913596"/>
            <a:ext cx="780868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E6287F"/>
                </a:solidFill>
              </a:rPr>
              <a:t>A levels are </a:t>
            </a:r>
            <a:r>
              <a:rPr lang="en-US" sz="2000" dirty="0">
                <a:solidFill>
                  <a:srgbClr val="E6287F"/>
                </a:solidFill>
              </a:rPr>
              <a:t>traditionally academic </a:t>
            </a:r>
            <a:r>
              <a:rPr lang="en-US" sz="2000" dirty="0" smtClean="0">
                <a:solidFill>
                  <a:srgbClr val="E6287F"/>
                </a:solidFill>
              </a:rPr>
              <a:t>qualifications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E6287F"/>
                </a:solidFill>
              </a:rPr>
              <a:t>You </a:t>
            </a:r>
            <a:r>
              <a:rPr lang="en-GB" sz="2000" dirty="0">
                <a:solidFill>
                  <a:srgbClr val="E6287F"/>
                </a:solidFill>
              </a:rPr>
              <a:t>normally need: at least five GCSEs at grades </a:t>
            </a:r>
            <a:r>
              <a:rPr lang="en-GB" sz="2000" dirty="0" smtClean="0">
                <a:solidFill>
                  <a:srgbClr val="E6287F"/>
                </a:solidFill>
              </a:rPr>
              <a:t>A* to C (9-5)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E6287F"/>
                </a:solidFill>
              </a:rPr>
              <a:t>S</a:t>
            </a:r>
            <a:r>
              <a:rPr lang="en-GB" sz="2000" dirty="0" smtClean="0">
                <a:solidFill>
                  <a:srgbClr val="E6287F"/>
                </a:solidFill>
              </a:rPr>
              <a:t>pecific </a:t>
            </a:r>
            <a:r>
              <a:rPr lang="en-GB" sz="2000" dirty="0">
                <a:solidFill>
                  <a:srgbClr val="E6287F"/>
                </a:solidFill>
              </a:rPr>
              <a:t>requirements </a:t>
            </a:r>
            <a:r>
              <a:rPr lang="en-GB" sz="2000" dirty="0" smtClean="0">
                <a:solidFill>
                  <a:srgbClr val="E6287F"/>
                </a:solidFill>
              </a:rPr>
              <a:t>will </a:t>
            </a:r>
            <a:r>
              <a:rPr lang="en-GB" sz="2000" dirty="0">
                <a:solidFill>
                  <a:srgbClr val="E6287F"/>
                </a:solidFill>
              </a:rPr>
              <a:t>vary across schools and </a:t>
            </a:r>
            <a:r>
              <a:rPr lang="en-GB" sz="2000" dirty="0" smtClean="0">
                <a:solidFill>
                  <a:srgbClr val="E6287F"/>
                </a:solidFill>
              </a:rPr>
              <a:t>colleges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E6287F"/>
                </a:solidFill>
              </a:rPr>
              <a:t>The </a:t>
            </a:r>
            <a:r>
              <a:rPr lang="en-GB" sz="2000" dirty="0">
                <a:solidFill>
                  <a:srgbClr val="E6287F"/>
                </a:solidFill>
              </a:rPr>
              <a:t>new </a:t>
            </a:r>
            <a:r>
              <a:rPr lang="en-GB" sz="2000" dirty="0" smtClean="0">
                <a:solidFill>
                  <a:srgbClr val="E6287F"/>
                </a:solidFill>
              </a:rPr>
              <a:t>A levels </a:t>
            </a:r>
            <a:r>
              <a:rPr lang="en-GB" sz="2000" dirty="0">
                <a:solidFill>
                  <a:srgbClr val="E6287F"/>
                </a:solidFill>
              </a:rPr>
              <a:t>will be studied over two </a:t>
            </a:r>
            <a:r>
              <a:rPr lang="en-GB" sz="2000" dirty="0" smtClean="0">
                <a:solidFill>
                  <a:srgbClr val="E6287F"/>
                </a:solidFill>
              </a:rPr>
              <a:t>years, exams will be taken at </a:t>
            </a:r>
            <a:r>
              <a:rPr lang="en-GB" sz="2000" dirty="0">
                <a:solidFill>
                  <a:srgbClr val="E6287F"/>
                </a:solidFill>
              </a:rPr>
              <a:t>the end </a:t>
            </a:r>
            <a:r>
              <a:rPr lang="en-GB" sz="2000" dirty="0" smtClean="0">
                <a:solidFill>
                  <a:srgbClr val="E6287F"/>
                </a:solidFill>
              </a:rPr>
              <a:t>of the course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E6287F"/>
                </a:solidFill>
              </a:rPr>
              <a:t>New AS levels will not contribute to the new A levels or grades students achieve, they </a:t>
            </a:r>
            <a:r>
              <a:rPr lang="en-GB" sz="2000" dirty="0" smtClean="0">
                <a:solidFill>
                  <a:srgbClr val="E6287F"/>
                </a:solidFill>
              </a:rPr>
              <a:t>are separate </a:t>
            </a:r>
            <a:r>
              <a:rPr lang="en-GB" sz="2000" dirty="0">
                <a:solidFill>
                  <a:srgbClr val="E6287F"/>
                </a:solidFill>
              </a:rPr>
              <a:t>courses and qualifications.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9886" y="4700110"/>
            <a:ext cx="7545614" cy="1077218"/>
          </a:xfrm>
          <a:prstGeom prst="rect">
            <a:avLst/>
          </a:prstGeom>
          <a:noFill/>
          <a:ln w="28575">
            <a:solidFill>
              <a:srgbClr val="2F2E7E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Course typesː</a:t>
            </a:r>
            <a:endParaRPr lang="en-GB" sz="1200" dirty="0"/>
          </a:p>
          <a:p>
            <a:pPr algn="ctr"/>
            <a:r>
              <a:rPr lang="en-GB" sz="1200" dirty="0" smtClean="0"/>
              <a:t>Accounting, Art and Design, Biology, Business Studies, Chemistry, Computing </a:t>
            </a:r>
            <a:r>
              <a:rPr lang="en-GB" sz="1200" dirty="0"/>
              <a:t>S</a:t>
            </a:r>
            <a:r>
              <a:rPr lang="en-GB" sz="1200" dirty="0" smtClean="0"/>
              <a:t>tudies, Dance, DT, Drama, Economics, English, Fine Art, French, General Studies, Geography, Geology, German, Government and Politics, Graphic Design, ICT, Health and Social Care, Law,  Music, Media Studies, Music, Philosophy, Performing </a:t>
            </a:r>
            <a:r>
              <a:rPr lang="en-GB" sz="1200" dirty="0"/>
              <a:t>A</a:t>
            </a:r>
            <a:r>
              <a:rPr lang="en-GB" sz="1200" dirty="0" smtClean="0"/>
              <a:t>rts, Photography, Polish, Portuguese, Psychology, Religious Studies, Sociology, Spanish, Textiles, Travel and Tourism, Urdu.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19436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910854"/>
          </a:xfrm>
        </p:spPr>
      </p:pic>
      <p:grpSp>
        <p:nvGrpSpPr>
          <p:cNvPr id="8" name="Group 7"/>
          <p:cNvGrpSpPr/>
          <p:nvPr/>
        </p:nvGrpSpPr>
        <p:grpSpPr>
          <a:xfrm>
            <a:off x="843767" y="1573876"/>
            <a:ext cx="7272808" cy="3175641"/>
            <a:chOff x="827584" y="1275607"/>
            <a:chExt cx="7272808" cy="2381731"/>
          </a:xfrm>
          <a:solidFill>
            <a:schemeClr val="accent1"/>
          </a:solidFill>
        </p:grpSpPr>
        <p:sp>
          <p:nvSpPr>
            <p:cNvPr id="9" name="Rounded Rectangle 8"/>
            <p:cNvSpPr/>
            <p:nvPr/>
          </p:nvSpPr>
          <p:spPr>
            <a:xfrm>
              <a:off x="827584" y="1275607"/>
              <a:ext cx="7272808" cy="2088233"/>
            </a:xfrm>
            <a:prstGeom prst="roundRect">
              <a:avLst>
                <a:gd name="adj" fmla="val 50000"/>
              </a:avLst>
            </a:prstGeom>
            <a:solidFill>
              <a:srgbClr val="E6287F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0" name="Isosceles Triangle 9"/>
            <p:cNvSpPr/>
            <p:nvPr/>
          </p:nvSpPr>
          <p:spPr>
            <a:xfrm rot="8722178">
              <a:off x="6310068" y="3225290"/>
              <a:ext cx="288032" cy="432048"/>
            </a:xfrm>
            <a:prstGeom prst="triangle">
              <a:avLst/>
            </a:prstGeom>
            <a:solidFill>
              <a:srgbClr val="E628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11" name="Content Placeholder 2"/>
          <p:cNvSpPr txBox="1">
            <a:spLocks/>
          </p:cNvSpPr>
          <p:nvPr/>
        </p:nvSpPr>
        <p:spPr>
          <a:xfrm>
            <a:off x="1826419" y="2624211"/>
            <a:ext cx="5463638" cy="1440160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Varela"/>
                <a:ea typeface="+mn-ea"/>
                <a:cs typeface="Varel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Varela"/>
                <a:ea typeface="+mn-ea"/>
                <a:cs typeface="Varel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Varela"/>
                <a:ea typeface="+mn-ea"/>
                <a:cs typeface="Varel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Varela"/>
                <a:ea typeface="+mn-ea"/>
                <a:cs typeface="Varel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Varela"/>
                <a:ea typeface="+mn-ea"/>
                <a:cs typeface="Varel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800" dirty="0" smtClean="0">
                <a:solidFill>
                  <a:schemeClr val="bg1"/>
                </a:solidFill>
                <a:latin typeface="+mn-lt"/>
              </a:rPr>
              <a:t>A levels are studied over </a:t>
            </a:r>
            <a:r>
              <a:rPr lang="en-GB" sz="2800" dirty="0" smtClean="0">
                <a:solidFill>
                  <a:schemeClr val="bg1"/>
                </a:solidFill>
                <a:latin typeface="+mn-lt"/>
              </a:rPr>
              <a:t>two </a:t>
            </a:r>
            <a:r>
              <a:rPr lang="en-GB" sz="2800" dirty="0" smtClean="0">
                <a:solidFill>
                  <a:schemeClr val="bg1"/>
                </a:solidFill>
                <a:latin typeface="+mn-lt"/>
              </a:rPr>
              <a:t>years.</a:t>
            </a:r>
            <a:endParaRPr lang="en-US" sz="15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270718" y="2801657"/>
            <a:ext cx="792088" cy="720080"/>
          </a:xfrm>
          <a:prstGeom prst="rect">
            <a:avLst/>
          </a:prstGeom>
        </p:spPr>
        <p:txBody>
          <a:bodyPr vert="horz" lIns="121917" tIns="60958" rIns="121917" bIns="60958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4FAF3C"/>
                </a:solidFill>
                <a:latin typeface="Varela"/>
                <a:ea typeface="+mj-ea"/>
                <a:cs typeface="Varela"/>
              </a:defRPr>
            </a:lvl1pPr>
          </a:lstStyle>
          <a:p>
            <a:r>
              <a:rPr lang="en-US" sz="12800" dirty="0">
                <a:solidFill>
                  <a:schemeClr val="bg2"/>
                </a:solidFill>
                <a:latin typeface="+mn-lt"/>
              </a:rPr>
              <a:t>“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dirty="0">
                <a:solidFill>
                  <a:srgbClr val="E6287F"/>
                </a:solidFill>
              </a:rPr>
              <a:t>True or </a:t>
            </a:r>
            <a:r>
              <a:rPr lang="en-GB" dirty="0" smtClean="0">
                <a:solidFill>
                  <a:srgbClr val="E6287F"/>
                </a:solidFill>
              </a:rPr>
              <a:t>false?</a:t>
            </a:r>
            <a:endParaRPr lang="en-GB" dirty="0">
              <a:solidFill>
                <a:srgbClr val="E6287F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 rot="10800000">
            <a:off x="6992360" y="2022648"/>
            <a:ext cx="792088" cy="601563"/>
          </a:xfrm>
          <a:prstGeom prst="rect">
            <a:avLst/>
          </a:prstGeom>
        </p:spPr>
        <p:txBody>
          <a:bodyPr vert="horz" lIns="121917" tIns="60958" rIns="121917" bIns="60958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4FAF3C"/>
                </a:solidFill>
                <a:latin typeface="Varela"/>
                <a:ea typeface="+mj-ea"/>
                <a:cs typeface="Varela"/>
              </a:defRPr>
            </a:lvl1pPr>
          </a:lstStyle>
          <a:p>
            <a:r>
              <a:rPr lang="en-US" sz="12800" dirty="0">
                <a:solidFill>
                  <a:schemeClr val="bg2"/>
                </a:solidFill>
                <a:latin typeface="+mn-lt"/>
              </a:rPr>
              <a:t>“</a:t>
            </a:r>
          </a:p>
        </p:txBody>
      </p:sp>
      <p:pic>
        <p:nvPicPr>
          <p:cNvPr id="2050" name="Picture 2" descr="\\ds.leeds.ac.uk\staff\staff17\acdggc\Downloads\shutterstock_41840952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292" y="4537538"/>
            <a:ext cx="2343790" cy="15633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10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0" y="5"/>
            <a:ext cx="9144000" cy="6858763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7"/>
          <a:stretch/>
        </p:blipFill>
        <p:spPr bwMode="auto">
          <a:xfrm>
            <a:off x="7765080" y="3510358"/>
            <a:ext cx="1410226" cy="1781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8"/>
          <p:cNvSpPr txBox="1">
            <a:spLocks/>
          </p:cNvSpPr>
          <p:nvPr/>
        </p:nvSpPr>
        <p:spPr>
          <a:xfrm>
            <a:off x="448316" y="1578327"/>
            <a:ext cx="4112926" cy="3808166"/>
          </a:xfrm>
          <a:prstGeom prst="rect">
            <a:avLst/>
          </a:prstGeom>
        </p:spPr>
        <p:txBody>
          <a:bodyPr vert="horz" lIns="121917" tIns="60958" rIns="121917" bIns="60958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Varela"/>
                <a:ea typeface="+mn-ea"/>
                <a:cs typeface="Varel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Varela"/>
                <a:ea typeface="+mn-ea"/>
                <a:cs typeface="Varel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Varela"/>
                <a:ea typeface="+mn-ea"/>
                <a:cs typeface="Varel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Varela"/>
                <a:ea typeface="+mn-ea"/>
                <a:cs typeface="Varel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Varela"/>
                <a:ea typeface="+mn-ea"/>
                <a:cs typeface="Varel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1600" b="1" dirty="0" smtClean="0">
                <a:solidFill>
                  <a:srgbClr val="E6287F"/>
                </a:solidFill>
                <a:latin typeface="+mn-lt"/>
              </a:rPr>
              <a:t>Option #1: 3 A levels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1600" dirty="0" smtClean="0">
                <a:solidFill>
                  <a:schemeClr val="tx1"/>
                </a:solidFill>
                <a:latin typeface="+mn-lt"/>
              </a:rPr>
              <a:t>You need an average </a:t>
            </a:r>
            <a:r>
              <a:rPr lang="en-GB" sz="1600" dirty="0">
                <a:solidFill>
                  <a:schemeClr val="tx1"/>
                </a:solidFill>
                <a:latin typeface="+mn-lt"/>
              </a:rPr>
              <a:t>P</a:t>
            </a:r>
            <a:r>
              <a:rPr lang="en-GB" sz="1600" dirty="0" smtClean="0">
                <a:solidFill>
                  <a:schemeClr val="tx1"/>
                </a:solidFill>
                <a:latin typeface="+mn-lt"/>
              </a:rPr>
              <a:t>rogress 8 score of BELOW 5.7.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1600" dirty="0" smtClean="0">
                <a:solidFill>
                  <a:schemeClr val="tx1"/>
                </a:solidFill>
                <a:latin typeface="+mn-lt"/>
              </a:rPr>
              <a:t>You study 3 x A levels + possibility of 1 x GCSE resit.</a:t>
            </a:r>
            <a:endParaRPr lang="en-GB" sz="1600" dirty="0">
              <a:solidFill>
                <a:schemeClr val="tx1"/>
              </a:solidFill>
              <a:latin typeface="+mn-lt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1600" b="1" dirty="0" smtClean="0">
                <a:solidFill>
                  <a:srgbClr val="E6287F"/>
                </a:solidFill>
                <a:latin typeface="+mn-lt"/>
              </a:rPr>
              <a:t>Option #2: 4 </a:t>
            </a:r>
            <a:r>
              <a:rPr lang="en-GB" sz="1600" b="1" dirty="0" smtClean="0">
                <a:solidFill>
                  <a:srgbClr val="E6287F"/>
                </a:solidFill>
                <a:latin typeface="+mn-lt"/>
              </a:rPr>
              <a:t>(or more) A </a:t>
            </a:r>
            <a:r>
              <a:rPr lang="en-GB" sz="1600" b="1" dirty="0" smtClean="0">
                <a:solidFill>
                  <a:srgbClr val="E6287F"/>
                </a:solidFill>
                <a:latin typeface="+mn-lt"/>
              </a:rPr>
              <a:t>levels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1600" dirty="0">
                <a:solidFill>
                  <a:schemeClr val="tx1"/>
                </a:solidFill>
                <a:latin typeface="+mn-lt"/>
              </a:rPr>
              <a:t>Y</a:t>
            </a:r>
            <a:r>
              <a:rPr lang="en-GB" sz="1600" dirty="0" smtClean="0">
                <a:solidFill>
                  <a:schemeClr val="tx1"/>
                </a:solidFill>
                <a:latin typeface="+mn-lt"/>
              </a:rPr>
              <a:t>ou need an average Progress 8 score of ABOVE 5.7.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1600" dirty="0" smtClean="0">
                <a:solidFill>
                  <a:schemeClr val="tx1"/>
                </a:solidFill>
                <a:latin typeface="+mn-lt"/>
              </a:rPr>
              <a:t>You study </a:t>
            </a:r>
            <a:r>
              <a:rPr lang="en-GB" sz="1600" dirty="0" smtClean="0">
                <a:solidFill>
                  <a:schemeClr val="tx1"/>
                </a:solidFill>
                <a:latin typeface="+mn-lt"/>
              </a:rPr>
              <a:t>4 (or more) </a:t>
            </a:r>
            <a:r>
              <a:rPr lang="en-GB" sz="1600" dirty="0" smtClean="0">
                <a:solidFill>
                  <a:schemeClr val="tx1"/>
                </a:solidFill>
                <a:latin typeface="+mn-lt"/>
              </a:rPr>
              <a:t>x A levels and in your second year you can drop 1 subject and gain an AS qualification for that subject.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Content Placeholder 8"/>
          <p:cNvSpPr txBox="1">
            <a:spLocks/>
          </p:cNvSpPr>
          <p:nvPr/>
        </p:nvSpPr>
        <p:spPr>
          <a:xfrm>
            <a:off x="4942935" y="2184360"/>
            <a:ext cx="3527258" cy="620605"/>
          </a:xfrm>
          <a:prstGeom prst="rect">
            <a:avLst/>
          </a:prstGeom>
        </p:spPr>
        <p:txBody>
          <a:bodyPr vert="horz" lIns="121917" tIns="60958" rIns="121917" bIns="60958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Varela"/>
                <a:ea typeface="+mn-ea"/>
                <a:cs typeface="Varel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Varela"/>
                <a:ea typeface="+mn-ea"/>
                <a:cs typeface="Varel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Varela"/>
                <a:ea typeface="+mn-ea"/>
                <a:cs typeface="Varel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Varela"/>
                <a:ea typeface="+mn-ea"/>
                <a:cs typeface="Varel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Varela"/>
                <a:ea typeface="+mn-ea"/>
                <a:cs typeface="Varel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1600" dirty="0" smtClean="0">
                <a:solidFill>
                  <a:schemeClr val="tx1"/>
                </a:solidFill>
                <a:latin typeface="+mn-lt"/>
              </a:rPr>
              <a:t>If you aspire to study A levels but don’t have the grades yet, </a:t>
            </a:r>
            <a:r>
              <a:rPr lang="en-GB" sz="1600" b="1" dirty="0" smtClean="0">
                <a:solidFill>
                  <a:schemeClr val="tx1"/>
                </a:solidFill>
                <a:latin typeface="+mn-lt"/>
              </a:rPr>
              <a:t>some</a:t>
            </a:r>
            <a:r>
              <a:rPr lang="en-GB" sz="1600" dirty="0" smtClean="0">
                <a:solidFill>
                  <a:schemeClr val="tx1"/>
                </a:solidFill>
                <a:latin typeface="+mn-lt"/>
              </a:rPr>
              <a:t> colleges offer a 3 year programmeː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1600" b="1" dirty="0" smtClean="0">
                <a:solidFill>
                  <a:srgbClr val="E6287F"/>
                </a:solidFill>
                <a:latin typeface="+mn-lt"/>
              </a:rPr>
              <a:t>Year 1ː </a:t>
            </a:r>
            <a:r>
              <a:rPr lang="en-GB" sz="1600" dirty="0" smtClean="0">
                <a:solidFill>
                  <a:schemeClr val="tx1"/>
                </a:solidFill>
                <a:latin typeface="+mn-lt"/>
              </a:rPr>
              <a:t>You would study 5 x </a:t>
            </a:r>
            <a:r>
              <a:rPr lang="en-GB" sz="1600" dirty="0">
                <a:solidFill>
                  <a:schemeClr val="tx1"/>
                </a:solidFill>
                <a:latin typeface="+mn-lt"/>
              </a:rPr>
              <a:t>G</a:t>
            </a:r>
            <a:r>
              <a:rPr lang="en-GB" sz="1600" dirty="0" smtClean="0">
                <a:solidFill>
                  <a:schemeClr val="tx1"/>
                </a:solidFill>
                <a:latin typeface="+mn-lt"/>
              </a:rPr>
              <a:t>CSE + need to show a positive attitude to learning.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1600" b="1" dirty="0">
                <a:solidFill>
                  <a:srgbClr val="E6287F"/>
                </a:solidFill>
                <a:latin typeface="+mn-lt"/>
              </a:rPr>
              <a:t>Y</a:t>
            </a:r>
            <a:r>
              <a:rPr lang="en-GB" sz="1600" b="1" dirty="0" smtClean="0">
                <a:solidFill>
                  <a:srgbClr val="E6287F"/>
                </a:solidFill>
                <a:latin typeface="+mn-lt"/>
              </a:rPr>
              <a:t>ear 2ː </a:t>
            </a:r>
            <a:r>
              <a:rPr lang="en-GB" sz="1600" dirty="0" smtClean="0">
                <a:solidFill>
                  <a:schemeClr val="tx1"/>
                </a:solidFill>
                <a:latin typeface="+mn-lt"/>
              </a:rPr>
              <a:t>You would progress on to the year 2 A level route or an alternative course such as a BTEC.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GB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Content Placeholder 8"/>
          <p:cNvSpPr txBox="1">
            <a:spLocks/>
          </p:cNvSpPr>
          <p:nvPr/>
        </p:nvSpPr>
        <p:spPr>
          <a:xfrm>
            <a:off x="4912155" y="1578327"/>
            <a:ext cx="3897691" cy="606033"/>
          </a:xfrm>
          <a:prstGeom prst="rect">
            <a:avLst/>
          </a:prstGeom>
        </p:spPr>
        <p:txBody>
          <a:bodyPr vert="horz" lIns="121917" tIns="60958" rIns="121917" bIns="60958" rtlCol="0" anchor="b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Varela"/>
                <a:ea typeface="+mn-ea"/>
                <a:cs typeface="Varel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Varela"/>
                <a:ea typeface="+mn-ea"/>
                <a:cs typeface="Varel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Varela"/>
                <a:ea typeface="+mn-ea"/>
                <a:cs typeface="Varel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Varela"/>
                <a:ea typeface="+mn-ea"/>
                <a:cs typeface="Varel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Varela"/>
                <a:ea typeface="+mn-ea"/>
                <a:cs typeface="Varel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+mn-lt"/>
                <a:cs typeface="Ubuntu"/>
              </a:rPr>
              <a:t>3 year route </a:t>
            </a:r>
            <a:r>
              <a:rPr lang="en-US" sz="1600" b="1" dirty="0" smtClean="0">
                <a:solidFill>
                  <a:schemeClr val="tx1"/>
                </a:solidFill>
                <a:latin typeface="+mn-lt"/>
                <a:cs typeface="Ubuntu"/>
              </a:rPr>
              <a:t>(ONLY APPLICABLE AT SOME PROVIDERS)ː</a:t>
            </a:r>
            <a:endParaRPr lang="en-US" sz="2400" b="1" dirty="0">
              <a:solidFill>
                <a:schemeClr val="tx1"/>
              </a:solidFill>
              <a:latin typeface="+mn-lt"/>
              <a:cs typeface="Ubuntu"/>
            </a:endParaRPr>
          </a:p>
        </p:txBody>
      </p:sp>
      <p:sp>
        <p:nvSpPr>
          <p:cNvPr id="15" name="Content Placeholder 8"/>
          <p:cNvSpPr txBox="1">
            <a:spLocks/>
          </p:cNvSpPr>
          <p:nvPr/>
        </p:nvSpPr>
        <p:spPr>
          <a:xfrm>
            <a:off x="485343" y="1196883"/>
            <a:ext cx="2811066" cy="606033"/>
          </a:xfrm>
          <a:prstGeom prst="rect">
            <a:avLst/>
          </a:prstGeom>
        </p:spPr>
        <p:txBody>
          <a:bodyPr vert="horz" lIns="121917" tIns="60958" rIns="121917" bIns="60958" rtlCol="0" anchor="b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Varela"/>
                <a:ea typeface="+mn-ea"/>
                <a:cs typeface="Varel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Varela"/>
                <a:ea typeface="+mn-ea"/>
                <a:cs typeface="Varel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Varela"/>
                <a:ea typeface="+mn-ea"/>
                <a:cs typeface="Varel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Varela"/>
                <a:ea typeface="+mn-ea"/>
                <a:cs typeface="Varel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Varela"/>
                <a:ea typeface="+mn-ea"/>
                <a:cs typeface="Varel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+mn-lt"/>
                <a:cs typeface="Ubuntu"/>
              </a:rPr>
              <a:t>2 year routeː</a:t>
            </a:r>
            <a:endParaRPr lang="en-US" sz="2400" b="1" dirty="0">
              <a:solidFill>
                <a:schemeClr val="tx1"/>
              </a:solidFill>
              <a:latin typeface="+mn-lt"/>
              <a:cs typeface="Ubuntu"/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485343" y="55349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E6287F"/>
                </a:solidFill>
              </a:rPr>
              <a:t>A levels:</a:t>
            </a:r>
            <a:endParaRPr lang="en-US" dirty="0">
              <a:solidFill>
                <a:srgbClr val="E6287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99865" y="208315"/>
            <a:ext cx="2582685" cy="1077218"/>
          </a:xfrm>
          <a:prstGeom prst="rect">
            <a:avLst/>
          </a:prstGeom>
          <a:solidFill>
            <a:srgbClr val="E6287F"/>
          </a:solidFill>
          <a:ln w="28575">
            <a:solidFill>
              <a:srgbClr val="2F2E7E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For Maths and English some courses may ask for a Progress score of 5, others might accept a 4.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25158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3"/>
            <a:ext cx="9144000" cy="6858763"/>
          </a:xfrm>
        </p:spPr>
      </p:pic>
      <p:sp>
        <p:nvSpPr>
          <p:cNvPr id="6" name="TextBox 5"/>
          <p:cNvSpPr txBox="1"/>
          <p:nvPr/>
        </p:nvSpPr>
        <p:spPr>
          <a:xfrm>
            <a:off x="464885" y="444726"/>
            <a:ext cx="6545515" cy="923330"/>
          </a:xfrm>
          <a:prstGeom prst="rect">
            <a:avLst/>
          </a:prstGeom>
          <a:noFill/>
          <a:ln w="28575">
            <a:solidFill>
              <a:srgbClr val="2F2E7E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GB" sz="5400" dirty="0" smtClean="0"/>
              <a:t>Further </a:t>
            </a:r>
            <a:r>
              <a:rPr lang="en-GB" sz="5400" dirty="0" smtClean="0"/>
              <a:t>Education</a:t>
            </a:r>
            <a:endParaRPr lang="en-GB" sz="5400" dirty="0"/>
          </a:p>
        </p:txBody>
      </p:sp>
      <p:sp>
        <p:nvSpPr>
          <p:cNvPr id="5" name="Rectangle 4"/>
          <p:cNvSpPr/>
          <p:nvPr/>
        </p:nvSpPr>
        <p:spPr>
          <a:xfrm>
            <a:off x="464885" y="1711204"/>
            <a:ext cx="780868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rgbClr val="E6287F"/>
                </a:solidFill>
              </a:rPr>
              <a:t>BTEC, </a:t>
            </a:r>
            <a:r>
              <a:rPr lang="en-GB" sz="2800" dirty="0">
                <a:solidFill>
                  <a:srgbClr val="E6287F"/>
                </a:solidFill>
              </a:rPr>
              <a:t>N</a:t>
            </a:r>
            <a:r>
              <a:rPr lang="en-GB" sz="2800" dirty="0" smtClean="0">
                <a:solidFill>
                  <a:srgbClr val="E6287F"/>
                </a:solidFill>
              </a:rPr>
              <a:t>VQ, CERT, Diplomasː </a:t>
            </a:r>
            <a:endParaRPr lang="en-GB" sz="2800" dirty="0" smtClean="0">
              <a:solidFill>
                <a:srgbClr val="E6287F"/>
              </a:solidFill>
            </a:endParaRPr>
          </a:p>
          <a:p>
            <a:endParaRPr lang="en-GB" sz="2800" dirty="0" smtClean="0">
              <a:solidFill>
                <a:srgbClr val="E6287F"/>
              </a:solidFill>
            </a:endParaRPr>
          </a:p>
          <a:p>
            <a:r>
              <a:rPr lang="en-GB" sz="2800" dirty="0" smtClean="0">
                <a:solidFill>
                  <a:srgbClr val="E6287F"/>
                </a:solidFill>
              </a:rPr>
              <a:t>Combine </a:t>
            </a:r>
            <a:r>
              <a:rPr lang="en-GB" sz="2800" dirty="0">
                <a:solidFill>
                  <a:srgbClr val="E6287F"/>
                </a:solidFill>
              </a:rPr>
              <a:t>practical learning with subject and theory content. There are over 2,000 BTEC qualifications across 16 sectors – they are available from entry </a:t>
            </a:r>
            <a:r>
              <a:rPr lang="en-GB" sz="2800" dirty="0" smtClean="0">
                <a:solidFill>
                  <a:srgbClr val="E6287F"/>
                </a:solidFill>
              </a:rPr>
              <a:t>level.</a:t>
            </a:r>
          </a:p>
          <a:p>
            <a:endParaRPr lang="en-GB" sz="2800" dirty="0">
              <a:solidFill>
                <a:srgbClr val="E6287F"/>
              </a:solidFill>
            </a:endParaRPr>
          </a:p>
          <a:p>
            <a:endParaRPr lang="en-GB" sz="2800" dirty="0">
              <a:solidFill>
                <a:srgbClr val="E628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69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789</TotalTime>
  <Words>937</Words>
  <Application>Microsoft Office PowerPoint</Application>
  <PresentationFormat>On-screen Show (4:3)</PresentationFormat>
  <Paragraphs>115</Paragraphs>
  <Slides>15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After school</vt:lpstr>
      <vt:lpstr>Objectives</vt:lpstr>
      <vt:lpstr>PowerPoint Presentation</vt:lpstr>
      <vt:lpstr>PowerPoint Presentation</vt:lpstr>
      <vt:lpstr>What are my options after GCSE?</vt:lpstr>
      <vt:lpstr>PowerPoint Presentation</vt:lpstr>
      <vt:lpstr>True or false?</vt:lpstr>
      <vt:lpstr>A levels:</vt:lpstr>
      <vt:lpstr>PowerPoint Presentation</vt:lpstr>
      <vt:lpstr>PowerPoint Presentation</vt:lpstr>
      <vt:lpstr>PowerPoint Presentation</vt:lpstr>
      <vt:lpstr>What are the differences</vt:lpstr>
      <vt:lpstr>Making the next step matter</vt:lpstr>
      <vt:lpstr>Thank you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Here</dc:title>
  <dc:creator>Josh Goslings</dc:creator>
  <cp:lastModifiedBy>acdggc</cp:lastModifiedBy>
  <cp:revision>79</cp:revision>
  <dcterms:created xsi:type="dcterms:W3CDTF">2017-06-15T09:14:20Z</dcterms:created>
  <dcterms:modified xsi:type="dcterms:W3CDTF">2017-12-12T10:19:59Z</dcterms:modified>
</cp:coreProperties>
</file>