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90" r:id="rId2"/>
    <p:sldId id="292" r:id="rId3"/>
    <p:sldId id="257" r:id="rId4"/>
    <p:sldId id="259" r:id="rId5"/>
    <p:sldId id="260"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00" r:id="rId25"/>
    <p:sldId id="299"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3" r:id="rId39"/>
    <p:sldId id="301" r:id="rId40"/>
    <p:sldId id="298" r:id="rId41"/>
    <p:sldId id="297" r:id="rId42"/>
  </p:sldIdLst>
  <p:sldSz cx="9144000" cy="6858000" type="screen4x3"/>
  <p:notesSz cx="67945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E7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840"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976"/>
          </a:xfrm>
          <a:prstGeom prst="rect">
            <a:avLst/>
          </a:prstGeom>
        </p:spPr>
        <p:txBody>
          <a:bodyPr vert="horz" lIns="91440" tIns="45720" rIns="91440" bIns="45720" rtlCol="0"/>
          <a:lstStyle>
            <a:lvl1pPr algn="r">
              <a:defRPr sz="1200"/>
            </a:lvl1pPr>
          </a:lstStyle>
          <a:p>
            <a:fld id="{17F76CB1-949A-4746-BC16-F3527CA3E11F}" type="datetimeFigureOut">
              <a:rPr lang="en-GB" smtClean="0"/>
              <a:t>12/12/2017</a:t>
            </a:fld>
            <a:endParaRPr lang="en-GB"/>
          </a:p>
        </p:txBody>
      </p:sp>
      <p:sp>
        <p:nvSpPr>
          <p:cNvPr id="4" name="Footer Placeholder 3"/>
          <p:cNvSpPr>
            <a:spLocks noGrp="1"/>
          </p:cNvSpPr>
          <p:nvPr>
            <p:ph type="ftr" sz="quarter" idx="2"/>
          </p:nvPr>
        </p:nvSpPr>
        <p:spPr>
          <a:xfrm>
            <a:off x="0" y="9427076"/>
            <a:ext cx="2944283" cy="4979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27076"/>
            <a:ext cx="2944283" cy="497975"/>
          </a:xfrm>
          <a:prstGeom prst="rect">
            <a:avLst/>
          </a:prstGeom>
        </p:spPr>
        <p:txBody>
          <a:bodyPr vert="horz" lIns="91440" tIns="45720" rIns="91440" bIns="45720" rtlCol="0" anchor="b"/>
          <a:lstStyle>
            <a:lvl1pPr algn="r">
              <a:defRPr sz="1200"/>
            </a:lvl1pPr>
          </a:lstStyle>
          <a:p>
            <a:fld id="{3FED95BB-23D5-4D6B-9458-2388A104D215}" type="slidenum">
              <a:rPr lang="en-GB" smtClean="0"/>
              <a:t>‹#›</a:t>
            </a:fld>
            <a:endParaRPr lang="en-GB"/>
          </a:p>
        </p:txBody>
      </p:sp>
    </p:spTree>
    <p:extLst>
      <p:ext uri="{BB962C8B-B14F-4D97-AF65-F5344CB8AC3E}">
        <p14:creationId xmlns:p14="http://schemas.microsoft.com/office/powerpoint/2010/main" val="1110125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0A97C-6094-44F3-9AD2-0A11796E8BE7}" type="datetimeFigureOut">
              <a:rPr lang="en-US"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0A97C-6094-44F3-9AD2-0A11796E8BE7}" type="datetimeFigureOut">
              <a:rPr lang="en-US" smtClean="0"/>
              <a:t>12/12/2017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60A97C-6094-44F3-9AD2-0A11796E8BE7}" type="datetimeFigureOut">
              <a:rPr lang="en-US" smtClean="0"/>
              <a:t>12/12/2017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60A97C-6094-44F3-9AD2-0A11796E8BE7}" type="datetimeFigureOut">
              <a:rPr lang="en-US" smtClean="0"/>
              <a:t>12/12/2017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60A97C-6094-44F3-9AD2-0A11796E8BE7}" type="datetimeFigureOut">
              <a:rPr lang="en-US" smtClean="0"/>
              <a:t>12/12/2017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0A97C-6094-44F3-9AD2-0A11796E8BE7}" type="datetimeFigureOut">
              <a:rPr lang="en-US" smtClean="0"/>
              <a:t>12/12/2017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12/12/2017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0A97C-6094-44F3-9AD2-0A11796E8BE7}" type="datetimeFigureOut">
              <a:rPr lang="en-US" smtClean="0"/>
              <a:t>12/12/2017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8D163-8FEE-4B6A-977D-600E3843CE6C}"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0A97C-6094-44F3-9AD2-0A11796E8BE7}" type="datetimeFigureOut">
              <a:rPr lang="en-US" smtClean="0"/>
              <a:t>12/12/2017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8D163-8FEE-4B6A-977D-600E3843CE6C}"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683769" y="2862742"/>
            <a:ext cx="7772400" cy="1132523"/>
          </a:xfrm>
        </p:spPr>
        <p:txBody>
          <a:bodyPr>
            <a:normAutofit/>
          </a:bodyPr>
          <a:lstStyle/>
          <a:p>
            <a:r>
              <a:rPr lang="en-US" b="1" dirty="0" smtClean="0">
                <a:solidFill>
                  <a:srgbClr val="E6287F"/>
                </a:solidFill>
              </a:rPr>
              <a:t>HE courses: What’s out there?</a:t>
            </a:r>
            <a:endParaRPr lang="en-US" b="1" dirty="0">
              <a:solidFill>
                <a:srgbClr val="E6287F"/>
              </a:solidFill>
            </a:endParaRPr>
          </a:p>
        </p:txBody>
      </p:sp>
    </p:spTree>
    <p:extLst>
      <p:ext uri="{BB962C8B-B14F-4D97-AF65-F5344CB8AC3E}">
        <p14:creationId xmlns:p14="http://schemas.microsoft.com/office/powerpoint/2010/main" val="4106869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67544" y="0"/>
            <a:ext cx="8229600" cy="1143000"/>
          </a:xfrm>
        </p:spPr>
        <p:txBody>
          <a:bodyPr/>
          <a:lstStyle/>
          <a:p>
            <a:pPr algn="l"/>
            <a:r>
              <a:rPr lang="en-GB" b="1" dirty="0" smtClean="0">
                <a:solidFill>
                  <a:srgbClr val="FF3399"/>
                </a:solidFill>
              </a:rPr>
              <a:t>Criminology</a:t>
            </a:r>
            <a:endParaRPr lang="en-GB" b="1" dirty="0">
              <a:solidFill>
                <a:srgbClr val="FF3399"/>
              </a:solidFill>
            </a:endParaRPr>
          </a:p>
        </p:txBody>
      </p:sp>
      <p:sp>
        <p:nvSpPr>
          <p:cNvPr id="3" name="Content Placeholder 2"/>
          <p:cNvSpPr>
            <a:spLocks noGrp="1"/>
          </p:cNvSpPr>
          <p:nvPr>
            <p:ph idx="1"/>
          </p:nvPr>
        </p:nvSpPr>
        <p:spPr>
          <a:xfrm>
            <a:off x="457200" y="1844824"/>
            <a:ext cx="8229600" cy="4320480"/>
          </a:xfrm>
        </p:spPr>
        <p:txBody>
          <a:bodyPr>
            <a:noAutofit/>
          </a:bodyPr>
          <a:lstStyle/>
          <a:p>
            <a:pPr marL="0" indent="0">
              <a:buNone/>
            </a:pPr>
            <a:r>
              <a:rPr lang="en-GB" sz="2600" dirty="0" smtClean="0"/>
              <a:t>This </a:t>
            </a:r>
            <a:r>
              <a:rPr lang="en-GB" sz="2600" dirty="0"/>
              <a:t>course will give you an advanced understanding of crime and its </a:t>
            </a:r>
            <a:r>
              <a:rPr lang="en-GB" sz="2600" dirty="0" smtClean="0"/>
              <a:t>control. You’ll </a:t>
            </a:r>
            <a:r>
              <a:rPr lang="en-GB" sz="2600" dirty="0"/>
              <a:t>explore the complex questions around why crime happens, how offenders should be dealt with and how crime can be prevented. You will examine the individual, social, legal and political forces that shape both crime and how it is controlled. In addition, you’ll study the workings of criminal justice agencies like the police, courts, prisons and probation service as well as the private companies and voluntary groups who have increasing roles in offender management and crime prevention.</a:t>
            </a:r>
            <a:r>
              <a:rPr lang="en-GB" sz="1400" dirty="0"/>
              <a:t/>
            </a:r>
            <a:br>
              <a:rPr lang="en-GB" sz="1400" dirty="0"/>
            </a:br>
            <a:endParaRPr lang="en-GB" sz="1400" dirty="0"/>
          </a:p>
        </p:txBody>
      </p:sp>
    </p:spTree>
    <p:extLst>
      <p:ext uri="{BB962C8B-B14F-4D97-AF65-F5344CB8AC3E}">
        <p14:creationId xmlns:p14="http://schemas.microsoft.com/office/powerpoint/2010/main" val="268554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Dentistry</a:t>
            </a:r>
            <a:endParaRPr lang="en-GB" b="1" dirty="0">
              <a:solidFill>
                <a:srgbClr val="FF3399"/>
              </a:solidFill>
            </a:endParaRPr>
          </a:p>
        </p:txBody>
      </p:sp>
      <p:sp>
        <p:nvSpPr>
          <p:cNvPr id="3" name="Content Placeholder 2"/>
          <p:cNvSpPr>
            <a:spLocks noGrp="1"/>
          </p:cNvSpPr>
          <p:nvPr>
            <p:ph idx="1"/>
          </p:nvPr>
        </p:nvSpPr>
        <p:spPr>
          <a:xfrm>
            <a:off x="457200" y="2132856"/>
            <a:ext cx="8229600" cy="3993307"/>
          </a:xfrm>
        </p:spPr>
        <p:txBody>
          <a:bodyPr>
            <a:normAutofit fontScale="92500" lnSpcReduction="10000"/>
          </a:bodyPr>
          <a:lstStyle/>
          <a:p>
            <a:pPr marL="0" indent="0">
              <a:buNone/>
            </a:pPr>
            <a:r>
              <a:rPr lang="en-GB" dirty="0"/>
              <a:t>This five-year course is the first step to qualifying to practice as a dentist. You need to </a:t>
            </a:r>
            <a:r>
              <a:rPr lang="en-GB" dirty="0" smtClean="0"/>
              <a:t>be good at </a:t>
            </a:r>
            <a:r>
              <a:rPr lang="en-GB" dirty="0"/>
              <a:t>science and </a:t>
            </a:r>
            <a:r>
              <a:rPr lang="en-GB" dirty="0" smtClean="0"/>
              <a:t>have good </a:t>
            </a:r>
            <a:r>
              <a:rPr lang="en-GB" dirty="0"/>
              <a:t>people skills. The course involves studying anatomy, physiology and biochemistry alongside placements to learn practical skills, such as taking a medical history, dental examinations and deciding on appropriate treatment, orthodontics - straightening teeth using </a:t>
            </a:r>
            <a:r>
              <a:rPr lang="en-GB" dirty="0" smtClean="0"/>
              <a:t>braces </a:t>
            </a:r>
            <a:r>
              <a:rPr lang="en-GB" dirty="0"/>
              <a:t>- and using local anaesthetic. </a:t>
            </a:r>
          </a:p>
        </p:txBody>
      </p:sp>
    </p:spTree>
    <p:extLst>
      <p:ext uri="{BB962C8B-B14F-4D97-AF65-F5344CB8AC3E}">
        <p14:creationId xmlns:p14="http://schemas.microsoft.com/office/powerpoint/2010/main" val="268554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5338936" cy="1143000"/>
          </a:xfrm>
        </p:spPr>
        <p:txBody>
          <a:bodyPr/>
          <a:lstStyle/>
          <a:p>
            <a:pPr algn="l"/>
            <a:r>
              <a:rPr lang="en-GB" b="1" dirty="0" smtClean="0">
                <a:solidFill>
                  <a:srgbClr val="FF3399"/>
                </a:solidFill>
              </a:rPr>
              <a:t>English Literature</a:t>
            </a:r>
            <a:endParaRPr lang="en-GB" b="1" dirty="0">
              <a:solidFill>
                <a:srgbClr val="FF3399"/>
              </a:solidFill>
            </a:endParaRPr>
          </a:p>
        </p:txBody>
      </p:sp>
      <p:sp>
        <p:nvSpPr>
          <p:cNvPr id="3" name="Content Placeholder 2"/>
          <p:cNvSpPr>
            <a:spLocks noGrp="1"/>
          </p:cNvSpPr>
          <p:nvPr>
            <p:ph idx="1"/>
          </p:nvPr>
        </p:nvSpPr>
        <p:spPr>
          <a:xfrm>
            <a:off x="457200" y="2276872"/>
            <a:ext cx="8229600" cy="3849291"/>
          </a:xfrm>
        </p:spPr>
        <p:txBody>
          <a:bodyPr>
            <a:normAutofit lnSpcReduction="10000"/>
          </a:bodyPr>
          <a:lstStyle/>
          <a:p>
            <a:pPr marL="0" indent="0">
              <a:buNone/>
            </a:pPr>
            <a:r>
              <a:rPr lang="en-GB" dirty="0" smtClean="0"/>
              <a:t>This degree will allow you to read and analyse a range of texts including plays, poems and novels. You will read texts from across time, ranging from medieval texts to modern texts, and sometimes from across the world. You will learn to develop your own ideas and do research to investigate them. You will be able to share your ideas with others. </a:t>
            </a:r>
            <a:endParaRPr lang="en-GB" dirty="0"/>
          </a:p>
        </p:txBody>
      </p:sp>
    </p:spTree>
    <p:extLst>
      <p:ext uri="{BB962C8B-B14F-4D97-AF65-F5344CB8AC3E}">
        <p14:creationId xmlns:p14="http://schemas.microsoft.com/office/powerpoint/2010/main" val="268554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6419056" cy="1143000"/>
          </a:xfrm>
        </p:spPr>
        <p:txBody>
          <a:bodyPr/>
          <a:lstStyle/>
          <a:p>
            <a:pPr algn="l"/>
            <a:r>
              <a:rPr lang="en-GB" b="1" dirty="0" smtClean="0">
                <a:solidFill>
                  <a:srgbClr val="FF3399"/>
                </a:solidFill>
              </a:rPr>
              <a:t>Agriculture/Farming</a:t>
            </a:r>
            <a:endParaRPr lang="en-GB" b="1" dirty="0">
              <a:solidFill>
                <a:srgbClr val="FF3399"/>
              </a:solidFill>
            </a:endParaRPr>
          </a:p>
        </p:txBody>
      </p:sp>
      <p:sp>
        <p:nvSpPr>
          <p:cNvPr id="3" name="Content Placeholder 2"/>
          <p:cNvSpPr>
            <a:spLocks noGrp="1"/>
          </p:cNvSpPr>
          <p:nvPr>
            <p:ph idx="1"/>
          </p:nvPr>
        </p:nvSpPr>
        <p:spPr>
          <a:xfrm>
            <a:off x="457200" y="2420888"/>
            <a:ext cx="8229600" cy="3705275"/>
          </a:xfrm>
        </p:spPr>
        <p:txBody>
          <a:bodyPr>
            <a:normAutofit lnSpcReduction="10000"/>
          </a:bodyPr>
          <a:lstStyle/>
          <a:p>
            <a:pPr marL="0" indent="0">
              <a:buNone/>
            </a:pPr>
            <a:r>
              <a:rPr lang="en-GB" dirty="0"/>
              <a:t>Agriculture combines studying natural and life sciences with economics and business management. You will learn how to maximise crop and animal production and how to balance this with environmental awareness, as well as business skills to run a farm. This course includes gaining practical skills on university-based farms and possibly out on placement.</a:t>
            </a:r>
          </a:p>
        </p:txBody>
      </p:sp>
    </p:spTree>
    <p:extLst>
      <p:ext uri="{BB962C8B-B14F-4D97-AF65-F5344CB8AC3E}">
        <p14:creationId xmlns:p14="http://schemas.microsoft.com/office/powerpoint/2010/main" val="268554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French</a:t>
            </a:r>
            <a:endParaRPr lang="en-GB" b="1" dirty="0">
              <a:solidFill>
                <a:srgbClr val="FF3399"/>
              </a:solidFill>
            </a:endParaRPr>
          </a:p>
        </p:txBody>
      </p:sp>
      <p:sp>
        <p:nvSpPr>
          <p:cNvPr id="3" name="Content Placeholder 2"/>
          <p:cNvSpPr>
            <a:spLocks noGrp="1"/>
          </p:cNvSpPr>
          <p:nvPr>
            <p:ph idx="1"/>
          </p:nvPr>
        </p:nvSpPr>
        <p:spPr>
          <a:xfrm>
            <a:off x="457200" y="2132856"/>
            <a:ext cx="8229600" cy="3993307"/>
          </a:xfrm>
        </p:spPr>
        <p:txBody>
          <a:bodyPr/>
          <a:lstStyle/>
          <a:p>
            <a:pPr marL="0" indent="0">
              <a:buNone/>
            </a:pPr>
            <a:r>
              <a:rPr lang="en-GB" dirty="0"/>
              <a:t>Would you like to develop your written and spoken French language skills so you could live or work in another country? Are you interested in learning about France’s history, literature and culture? If </a:t>
            </a:r>
            <a:r>
              <a:rPr lang="en-GB" dirty="0" smtClean="0"/>
              <a:t>so, </a:t>
            </a:r>
            <a:r>
              <a:rPr lang="en-GB" dirty="0"/>
              <a:t>French </a:t>
            </a:r>
            <a:r>
              <a:rPr lang="en-GB" dirty="0" smtClean="0"/>
              <a:t>and/or </a:t>
            </a:r>
            <a:r>
              <a:rPr lang="en-GB" dirty="0"/>
              <a:t>another European language may be for you. Courses often include time abroad studying at a university, or teaching.</a:t>
            </a:r>
          </a:p>
        </p:txBody>
      </p:sp>
    </p:spTree>
    <p:extLst>
      <p:ext uri="{BB962C8B-B14F-4D97-AF65-F5344CB8AC3E}">
        <p14:creationId xmlns:p14="http://schemas.microsoft.com/office/powerpoint/2010/main" val="268554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4762872" cy="1143000"/>
          </a:xfrm>
        </p:spPr>
        <p:txBody>
          <a:bodyPr/>
          <a:lstStyle/>
          <a:p>
            <a:pPr algn="l"/>
            <a:r>
              <a:rPr lang="en-GB" b="1" dirty="0" smtClean="0">
                <a:solidFill>
                  <a:srgbClr val="FF3399"/>
                </a:solidFill>
              </a:rPr>
              <a:t>Forestry</a:t>
            </a:r>
            <a:endParaRPr lang="en-GB" b="1" dirty="0">
              <a:solidFill>
                <a:srgbClr val="FF3399"/>
              </a:solidFill>
            </a:endParaRPr>
          </a:p>
        </p:txBody>
      </p:sp>
      <p:sp>
        <p:nvSpPr>
          <p:cNvPr id="3" name="Content Placeholder 2"/>
          <p:cNvSpPr>
            <a:spLocks noGrp="1"/>
          </p:cNvSpPr>
          <p:nvPr>
            <p:ph idx="1"/>
          </p:nvPr>
        </p:nvSpPr>
        <p:spPr>
          <a:xfrm>
            <a:off x="457200" y="2492896"/>
            <a:ext cx="8229600" cy="3633267"/>
          </a:xfrm>
        </p:spPr>
        <p:txBody>
          <a:bodyPr>
            <a:normAutofit lnSpcReduction="10000"/>
          </a:bodyPr>
          <a:lstStyle/>
          <a:p>
            <a:pPr marL="0" indent="0">
              <a:buNone/>
            </a:pPr>
            <a:r>
              <a:rPr lang="en-GB" dirty="0"/>
              <a:t>Forestry involves learning how to manage forests and woodlands for commercial reasons (timber and wood for fuel), as places for </a:t>
            </a:r>
            <a:r>
              <a:rPr lang="en-GB" dirty="0" smtClean="0"/>
              <a:t>recreation (relaxation and fun) </a:t>
            </a:r>
            <a:r>
              <a:rPr lang="en-GB" dirty="0"/>
              <a:t>and as habitats for wildlife. You could learn about ancient woodlands, the importance of protecting hedgerows or how to manage large commercial </a:t>
            </a:r>
            <a:r>
              <a:rPr lang="en-GB" dirty="0" smtClean="0"/>
              <a:t>plantations.</a:t>
            </a:r>
            <a:endParaRPr lang="en-GB" dirty="0"/>
          </a:p>
        </p:txBody>
      </p:sp>
    </p:spTree>
    <p:extLst>
      <p:ext uri="{BB962C8B-B14F-4D97-AF65-F5344CB8AC3E}">
        <p14:creationId xmlns:p14="http://schemas.microsoft.com/office/powerpoint/2010/main" val="249619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251520" y="274638"/>
            <a:ext cx="8435280" cy="1143000"/>
          </a:xfrm>
        </p:spPr>
        <p:txBody>
          <a:bodyPr/>
          <a:lstStyle/>
          <a:p>
            <a:pPr algn="l"/>
            <a:r>
              <a:rPr lang="en-GB" b="1" dirty="0" smtClean="0">
                <a:solidFill>
                  <a:srgbClr val="FF3399"/>
                </a:solidFill>
              </a:rPr>
              <a:t>Geography</a:t>
            </a:r>
            <a:endParaRPr lang="en-GB" b="1" dirty="0">
              <a:solidFill>
                <a:srgbClr val="FF3399"/>
              </a:solidFill>
            </a:endParaRPr>
          </a:p>
        </p:txBody>
      </p:sp>
      <p:sp>
        <p:nvSpPr>
          <p:cNvPr id="3" name="Content Placeholder 2"/>
          <p:cNvSpPr>
            <a:spLocks noGrp="1"/>
          </p:cNvSpPr>
          <p:nvPr>
            <p:ph idx="1"/>
          </p:nvPr>
        </p:nvSpPr>
        <p:spPr>
          <a:xfrm>
            <a:off x="323528" y="1484785"/>
            <a:ext cx="7056784" cy="4536504"/>
          </a:xfrm>
        </p:spPr>
        <p:txBody>
          <a:bodyPr>
            <a:normAutofit fontScale="92500" lnSpcReduction="20000"/>
          </a:bodyPr>
          <a:lstStyle/>
          <a:p>
            <a:pPr marL="0" indent="0">
              <a:buNone/>
            </a:pPr>
            <a:r>
              <a:rPr lang="en-GB" dirty="0"/>
              <a:t>Interested in topical issues such as coastal and river management, sustainable energy or regeneration of inner city areas? Geography covers the physical and manmade world around us. Courses can include a mix of human, physical and environmental geography or you can specialise in one of these areas. Students will also commonly collect and analyse their own data on arranged field trips - which might be in far-flung locations, or situated closer to home. </a:t>
            </a:r>
          </a:p>
        </p:txBody>
      </p:sp>
    </p:spTree>
    <p:extLst>
      <p:ext uri="{BB962C8B-B14F-4D97-AF65-F5344CB8AC3E}">
        <p14:creationId xmlns:p14="http://schemas.microsoft.com/office/powerpoint/2010/main" val="249619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History</a:t>
            </a:r>
            <a:endParaRPr lang="en-GB" b="1" dirty="0">
              <a:solidFill>
                <a:srgbClr val="FF3399"/>
              </a:solidFill>
            </a:endParaRPr>
          </a:p>
        </p:txBody>
      </p:sp>
      <p:sp>
        <p:nvSpPr>
          <p:cNvPr id="3" name="Content Placeholder 2"/>
          <p:cNvSpPr>
            <a:spLocks noGrp="1"/>
          </p:cNvSpPr>
          <p:nvPr>
            <p:ph idx="1"/>
          </p:nvPr>
        </p:nvSpPr>
        <p:spPr>
          <a:xfrm>
            <a:off x="457200" y="2564904"/>
            <a:ext cx="8229600" cy="3561259"/>
          </a:xfrm>
        </p:spPr>
        <p:txBody>
          <a:bodyPr/>
          <a:lstStyle/>
          <a:p>
            <a:pPr marL="0" indent="0">
              <a:buNone/>
            </a:pPr>
            <a:r>
              <a:rPr lang="en-GB" dirty="0"/>
              <a:t>History involves studying events and people from the past to give us a better understanding of the future. Courses can include ancient to modern day history, and from local to global. You'll learn research skills, how to </a:t>
            </a:r>
            <a:r>
              <a:rPr lang="en-GB" dirty="0" smtClean="0"/>
              <a:t>evaluate, </a:t>
            </a:r>
            <a:r>
              <a:rPr lang="en-GB" dirty="0"/>
              <a:t>archive and source materials and to write clearly.</a:t>
            </a:r>
          </a:p>
        </p:txBody>
      </p:sp>
    </p:spTree>
    <p:extLst>
      <p:ext uri="{BB962C8B-B14F-4D97-AF65-F5344CB8AC3E}">
        <p14:creationId xmlns:p14="http://schemas.microsoft.com/office/powerpoint/2010/main" val="3239066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Journalism</a:t>
            </a:r>
            <a:endParaRPr lang="en-GB" b="1" dirty="0">
              <a:solidFill>
                <a:srgbClr val="FF3399"/>
              </a:solidFill>
            </a:endParaRPr>
          </a:p>
        </p:txBody>
      </p:sp>
      <p:sp>
        <p:nvSpPr>
          <p:cNvPr id="3" name="Content Placeholder 2"/>
          <p:cNvSpPr>
            <a:spLocks noGrp="1"/>
          </p:cNvSpPr>
          <p:nvPr>
            <p:ph idx="1"/>
          </p:nvPr>
        </p:nvSpPr>
        <p:spPr>
          <a:xfrm>
            <a:off x="457200" y="2132856"/>
            <a:ext cx="8229600" cy="3993307"/>
          </a:xfrm>
        </p:spPr>
        <p:txBody>
          <a:bodyPr>
            <a:normAutofit fontScale="92500" lnSpcReduction="20000"/>
          </a:bodyPr>
          <a:lstStyle/>
          <a:p>
            <a:pPr marL="0" indent="0">
              <a:buNone/>
            </a:pPr>
            <a:r>
              <a:rPr lang="en-GB" dirty="0"/>
              <a:t>Journalism today means having the skills to gather, write and present information across a variety of media platforms - newspapers and magazines, TV, radio, online and on social media. As well as writing and reporting, some courses include learning how to use production equipment (in university-based TV studios and radio stations), and industry-level computer software, such as for video editing. Some courses specialise in sport, fashion, music or magazine journalism. </a:t>
            </a:r>
          </a:p>
        </p:txBody>
      </p:sp>
    </p:spTree>
    <p:extLst>
      <p:ext uri="{BB962C8B-B14F-4D97-AF65-F5344CB8AC3E}">
        <p14:creationId xmlns:p14="http://schemas.microsoft.com/office/powerpoint/2010/main" val="249619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Law</a:t>
            </a:r>
            <a:endParaRPr lang="en-GB" b="1" dirty="0">
              <a:solidFill>
                <a:srgbClr val="FF3399"/>
              </a:solidFill>
            </a:endParaRPr>
          </a:p>
        </p:txBody>
      </p:sp>
      <p:sp>
        <p:nvSpPr>
          <p:cNvPr id="3" name="Content Placeholder 2"/>
          <p:cNvSpPr>
            <a:spLocks noGrp="1"/>
          </p:cNvSpPr>
          <p:nvPr>
            <p:ph idx="1"/>
          </p:nvPr>
        </p:nvSpPr>
        <p:spPr>
          <a:xfrm>
            <a:off x="467544" y="2636913"/>
            <a:ext cx="8229600" cy="3456384"/>
          </a:xfrm>
        </p:spPr>
        <p:txBody>
          <a:bodyPr>
            <a:normAutofit fontScale="85000" lnSpcReduction="10000"/>
          </a:bodyPr>
          <a:lstStyle/>
          <a:p>
            <a:pPr marL="0" indent="0">
              <a:buNone/>
            </a:pPr>
            <a:r>
              <a:rPr lang="en-GB" dirty="0"/>
              <a:t>A law degree combines the academic study of legal theory with applying law to real life scenarios. You’ll learn about criminal law, public law and company law as well as legal issues relating to topics such as property, the environment and human rights. The course </a:t>
            </a:r>
            <a:r>
              <a:rPr lang="en-GB" dirty="0" smtClean="0"/>
              <a:t>gives </a:t>
            </a:r>
            <a:r>
              <a:rPr lang="en-GB" dirty="0"/>
              <a:t>you </a:t>
            </a:r>
            <a:r>
              <a:rPr lang="en-GB" dirty="0" smtClean="0"/>
              <a:t>the </a:t>
            </a:r>
            <a:r>
              <a:rPr lang="en-GB" dirty="0"/>
              <a:t>core knowledge and skills needed to go on to study to become a solicitor or barrister but is equally useful for any career where thinking logically and communicating clearly are </a:t>
            </a:r>
            <a:r>
              <a:rPr lang="en-GB" dirty="0" smtClean="0"/>
              <a:t>important.</a:t>
            </a:r>
            <a:endParaRPr lang="en-GB" dirty="0"/>
          </a:p>
        </p:txBody>
      </p:sp>
    </p:spTree>
    <p:extLst>
      <p:ext uri="{BB962C8B-B14F-4D97-AF65-F5344CB8AC3E}">
        <p14:creationId xmlns:p14="http://schemas.microsoft.com/office/powerpoint/2010/main" val="59199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457200" y="0"/>
            <a:ext cx="8229600" cy="1143000"/>
          </a:xfrm>
        </p:spPr>
        <p:txBody>
          <a:bodyPr>
            <a:normAutofit/>
          </a:bodyPr>
          <a:lstStyle/>
          <a:p>
            <a:r>
              <a:rPr lang="en-US" dirty="0" smtClean="0">
                <a:solidFill>
                  <a:srgbClr val="E6287F"/>
                </a:solidFill>
              </a:rPr>
              <a:t>Course Pictionary</a:t>
            </a:r>
            <a:endParaRPr lang="en-US" dirty="0">
              <a:solidFill>
                <a:srgbClr val="E6287F"/>
              </a:solidFill>
            </a:endParaRPr>
          </a:p>
        </p:txBody>
      </p:sp>
      <p:sp>
        <p:nvSpPr>
          <p:cNvPr id="5" name="Content Placeholder 2"/>
          <p:cNvSpPr txBox="1">
            <a:spLocks/>
          </p:cNvSpPr>
          <p:nvPr/>
        </p:nvSpPr>
        <p:spPr>
          <a:xfrm>
            <a:off x="706744" y="1052737"/>
            <a:ext cx="7833752" cy="4985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400" dirty="0" smtClean="0"/>
              <a:t>In your groups, take it in turns to pick a card from the pack. </a:t>
            </a:r>
          </a:p>
          <a:p>
            <a:pPr marL="0" indent="0" defTabSz="457200">
              <a:lnSpc>
                <a:spcPct val="120000"/>
              </a:lnSpc>
              <a:spcBef>
                <a:spcPts val="0"/>
              </a:spcBef>
              <a:buNone/>
            </a:pPr>
            <a:endParaRPr lang="en-GB" sz="2400" dirty="0"/>
          </a:p>
          <a:p>
            <a:pPr marL="0" indent="0" defTabSz="457200">
              <a:lnSpc>
                <a:spcPct val="120000"/>
              </a:lnSpc>
              <a:spcBef>
                <a:spcPts val="0"/>
              </a:spcBef>
              <a:buNone/>
            </a:pPr>
            <a:r>
              <a:rPr lang="en-GB" sz="2400" dirty="0" smtClean="0"/>
              <a:t>The person with the card must read the information provided and then draw the course.</a:t>
            </a:r>
          </a:p>
          <a:p>
            <a:pPr marL="0" indent="0" defTabSz="457200">
              <a:lnSpc>
                <a:spcPct val="120000"/>
              </a:lnSpc>
              <a:spcBef>
                <a:spcPts val="0"/>
              </a:spcBef>
              <a:buNone/>
            </a:pPr>
            <a:endParaRPr lang="en-GB" sz="2400" dirty="0"/>
          </a:p>
          <a:p>
            <a:pPr marL="0" indent="0" defTabSz="457200">
              <a:lnSpc>
                <a:spcPct val="120000"/>
              </a:lnSpc>
              <a:spcBef>
                <a:spcPts val="0"/>
              </a:spcBef>
              <a:buNone/>
            </a:pPr>
            <a:r>
              <a:rPr lang="en-GB" sz="2400" dirty="0" smtClean="0"/>
              <a:t>While the card holder is drawing, the other members of the groups need to try and guess the name of the course.</a:t>
            </a:r>
          </a:p>
          <a:p>
            <a:pPr marL="0" indent="0" defTabSz="457200">
              <a:lnSpc>
                <a:spcPct val="120000"/>
              </a:lnSpc>
              <a:spcBef>
                <a:spcPts val="0"/>
              </a:spcBef>
              <a:buNone/>
            </a:pPr>
            <a:endParaRPr lang="en-GB" sz="2400" dirty="0"/>
          </a:p>
          <a:p>
            <a:pPr marL="0" indent="0" defTabSz="457200">
              <a:lnSpc>
                <a:spcPct val="120000"/>
              </a:lnSpc>
              <a:spcBef>
                <a:spcPts val="0"/>
              </a:spcBef>
              <a:buNone/>
            </a:pPr>
            <a:r>
              <a:rPr lang="en-GB" sz="2400" dirty="0" smtClean="0"/>
              <a:t>Once your team have guessed, the card holder should read the information to their team.</a:t>
            </a:r>
            <a:endParaRPr lang="en-US" sz="2400" dirty="0"/>
          </a:p>
          <a:p>
            <a:pPr marL="0" indent="0" defTabSz="457200">
              <a:lnSpc>
                <a:spcPct val="120000"/>
              </a:lnSpc>
              <a:spcBef>
                <a:spcPts val="0"/>
              </a:spcBef>
              <a:buNone/>
            </a:pPr>
            <a:endParaRPr lang="en-US" sz="2400" dirty="0" smtClean="0"/>
          </a:p>
        </p:txBody>
      </p:sp>
    </p:spTree>
    <p:extLst>
      <p:ext uri="{BB962C8B-B14F-4D97-AF65-F5344CB8AC3E}">
        <p14:creationId xmlns:p14="http://schemas.microsoft.com/office/powerpoint/2010/main" val="27484272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Mathematics</a:t>
            </a:r>
            <a:endParaRPr lang="en-GB" b="1" dirty="0">
              <a:solidFill>
                <a:srgbClr val="FF3399"/>
              </a:solidFill>
            </a:endParaRPr>
          </a:p>
        </p:txBody>
      </p:sp>
      <p:sp>
        <p:nvSpPr>
          <p:cNvPr id="3" name="Content Placeholder 2"/>
          <p:cNvSpPr>
            <a:spLocks noGrp="1"/>
          </p:cNvSpPr>
          <p:nvPr>
            <p:ph idx="1"/>
          </p:nvPr>
        </p:nvSpPr>
        <p:spPr>
          <a:xfrm>
            <a:off x="457200" y="2132856"/>
            <a:ext cx="8229600" cy="3993307"/>
          </a:xfrm>
        </p:spPr>
        <p:txBody>
          <a:bodyPr>
            <a:normAutofit fontScale="92500" lnSpcReduction="20000"/>
          </a:bodyPr>
          <a:lstStyle/>
          <a:p>
            <a:pPr marL="0" indent="0">
              <a:buNone/>
            </a:pPr>
            <a:r>
              <a:rPr lang="en-GB" dirty="0"/>
              <a:t>If you enjoy the challenge of solving mathematical problems and want to improve your analytical skills, studying maths at university could be an option. Courses cover applied areas such as mechanics, statistics and computational mathematics, as well as the study of maths for its own value. Maths graduates are well equipped for careers requiring logical or strategic thinking and often go into finance, computing, management, government and teaching. </a:t>
            </a:r>
          </a:p>
        </p:txBody>
      </p:sp>
      <p:sp>
        <p:nvSpPr>
          <p:cNvPr id="4" name="AutoShape 2" descr="Image result for m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3559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Midwifery</a:t>
            </a:r>
            <a:endParaRPr lang="en-GB" b="1" dirty="0">
              <a:solidFill>
                <a:srgbClr val="FF3399"/>
              </a:solidFill>
            </a:endParaRPr>
          </a:p>
        </p:txBody>
      </p:sp>
      <p:sp>
        <p:nvSpPr>
          <p:cNvPr id="3" name="Content Placeholder 2"/>
          <p:cNvSpPr>
            <a:spLocks noGrp="1"/>
          </p:cNvSpPr>
          <p:nvPr>
            <p:ph idx="1"/>
          </p:nvPr>
        </p:nvSpPr>
        <p:spPr>
          <a:xfrm>
            <a:off x="457200" y="2204864"/>
            <a:ext cx="8229600" cy="3921299"/>
          </a:xfrm>
        </p:spPr>
        <p:txBody>
          <a:bodyPr>
            <a:normAutofit fontScale="92500" lnSpcReduction="10000"/>
          </a:bodyPr>
          <a:lstStyle/>
          <a:p>
            <a:pPr marL="0" indent="0">
              <a:buNone/>
            </a:pPr>
            <a:r>
              <a:rPr lang="en-GB" dirty="0"/>
              <a:t>Midwives support mothers before, during and after the birth of a </a:t>
            </a:r>
            <a:r>
              <a:rPr lang="en-GB" dirty="0" smtClean="0"/>
              <a:t>child. You should consider </a:t>
            </a:r>
            <a:r>
              <a:rPr lang="en-GB" dirty="0"/>
              <a:t>midwifery if you want to learn to combine clinical skills with understanding the needs and experiences of women from a wide range of </a:t>
            </a:r>
            <a:r>
              <a:rPr lang="en-GB" dirty="0" smtClean="0"/>
              <a:t>backgrounds. </a:t>
            </a:r>
            <a:r>
              <a:rPr lang="en-GB" dirty="0"/>
              <a:t>This is a physically and emotionally demanding course requiring confidence and compassion. Midwives work in hospitals and increasingly in the community. </a:t>
            </a:r>
          </a:p>
        </p:txBody>
      </p:sp>
    </p:spTree>
    <p:extLst>
      <p:ext uri="{BB962C8B-B14F-4D97-AF65-F5344CB8AC3E}">
        <p14:creationId xmlns:p14="http://schemas.microsoft.com/office/powerpoint/2010/main" val="400101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Medicine</a:t>
            </a:r>
            <a:endParaRPr lang="en-GB" b="1" dirty="0">
              <a:solidFill>
                <a:srgbClr val="FF3399"/>
              </a:solidFill>
            </a:endParaRPr>
          </a:p>
        </p:txBody>
      </p:sp>
      <p:sp>
        <p:nvSpPr>
          <p:cNvPr id="3" name="Content Placeholder 2"/>
          <p:cNvSpPr>
            <a:spLocks noGrp="1"/>
          </p:cNvSpPr>
          <p:nvPr>
            <p:ph idx="1"/>
          </p:nvPr>
        </p:nvSpPr>
        <p:spPr>
          <a:xfrm>
            <a:off x="457200" y="1389849"/>
            <a:ext cx="5987008" cy="4199397"/>
          </a:xfrm>
        </p:spPr>
        <p:txBody>
          <a:bodyPr>
            <a:normAutofit fontScale="85000" lnSpcReduction="10000"/>
          </a:bodyPr>
          <a:lstStyle/>
          <a:p>
            <a:pPr marL="0" indent="0">
              <a:buNone/>
            </a:pPr>
            <a:r>
              <a:rPr lang="en-GB" dirty="0"/>
              <a:t>If you are fascinated by how the human body works and have a genuine concern for the welfare of others, medicine could be for you. You’ll need to be academically able with great communication and problem-solving skills and have the drive to cope with a demanding five-year course. With further study you could become a GP or work your way up from doctor to consultant in a wide range of medical or surgical areas. </a:t>
            </a:r>
          </a:p>
        </p:txBody>
      </p:sp>
    </p:spTree>
    <p:extLst>
      <p:ext uri="{BB962C8B-B14F-4D97-AF65-F5344CB8AC3E}">
        <p14:creationId xmlns:p14="http://schemas.microsoft.com/office/powerpoint/2010/main" val="297745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Music</a:t>
            </a:r>
            <a:endParaRPr lang="en-GB" b="1" dirty="0">
              <a:solidFill>
                <a:srgbClr val="FF3399"/>
              </a:solidFill>
            </a:endParaRPr>
          </a:p>
        </p:txBody>
      </p:sp>
      <p:sp>
        <p:nvSpPr>
          <p:cNvPr id="3" name="Content Placeholder 2"/>
          <p:cNvSpPr>
            <a:spLocks noGrp="1"/>
          </p:cNvSpPr>
          <p:nvPr>
            <p:ph idx="1"/>
          </p:nvPr>
        </p:nvSpPr>
        <p:spPr>
          <a:xfrm>
            <a:off x="457200" y="2564904"/>
            <a:ext cx="8229600" cy="3561259"/>
          </a:xfrm>
        </p:spPr>
        <p:txBody>
          <a:bodyPr>
            <a:normAutofit fontScale="92500" lnSpcReduction="20000"/>
          </a:bodyPr>
          <a:lstStyle/>
          <a:p>
            <a:pPr marL="0" indent="0">
              <a:buNone/>
            </a:pPr>
            <a:r>
              <a:rPr lang="en-GB" dirty="0"/>
              <a:t>If you want to improve your performance skills, compose, conduct or learn music production techniques there is a wide range of music courses to choose from. You can study a variety of musical styles including classical (early to contemporary), jazz, popular music and electronic music. Careers include professional musician, composer or conductor, teaching, music production and administration. </a:t>
            </a:r>
          </a:p>
        </p:txBody>
      </p:sp>
    </p:spTree>
    <p:extLst>
      <p:ext uri="{BB962C8B-B14F-4D97-AF65-F5344CB8AC3E}">
        <p14:creationId xmlns:p14="http://schemas.microsoft.com/office/powerpoint/2010/main" val="215801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Media Makeup</a:t>
            </a:r>
            <a:endParaRPr lang="en-GB" b="1" dirty="0">
              <a:solidFill>
                <a:srgbClr val="FF3399"/>
              </a:solidFill>
            </a:endParaRPr>
          </a:p>
        </p:txBody>
      </p:sp>
      <p:sp>
        <p:nvSpPr>
          <p:cNvPr id="3" name="Content Placeholder 2"/>
          <p:cNvSpPr>
            <a:spLocks noGrp="1"/>
          </p:cNvSpPr>
          <p:nvPr>
            <p:ph idx="1"/>
          </p:nvPr>
        </p:nvSpPr>
        <p:spPr>
          <a:xfrm>
            <a:off x="488999" y="2564904"/>
            <a:ext cx="8496944" cy="3561259"/>
          </a:xfrm>
        </p:spPr>
        <p:txBody>
          <a:bodyPr>
            <a:normAutofit fontScale="85000" lnSpcReduction="10000"/>
          </a:bodyPr>
          <a:lstStyle/>
          <a:p>
            <a:pPr marL="0" indent="0">
              <a:buNone/>
            </a:pPr>
            <a:r>
              <a:rPr lang="en-GB" dirty="0"/>
              <a:t>This creative and challenging course provides an insight into the fast-paced and diverse world of media make-up and associated special make-up effects, offering a wide range of diverse skills and career options</a:t>
            </a:r>
            <a:r>
              <a:rPr lang="en-GB" dirty="0" smtClean="0"/>
              <a:t>. </a:t>
            </a:r>
            <a:r>
              <a:rPr lang="en-GB" dirty="0"/>
              <a:t>Areas studied may include make-up for film, television, theatre, fashion, editorial and special occasion, using both traditional and contemporary methods. Within special effects, casualty simulation, life casting, sculpting, mould making, and the manufacture </a:t>
            </a:r>
            <a:r>
              <a:rPr lang="en-GB" dirty="0" smtClean="0"/>
              <a:t>and </a:t>
            </a:r>
            <a:r>
              <a:rPr lang="en-GB" dirty="0"/>
              <a:t>application of prosthetics may be studied.</a:t>
            </a:r>
            <a:r>
              <a:rPr lang="en-GB" dirty="0" smtClean="0"/>
              <a:t> </a:t>
            </a:r>
            <a:endParaRPr lang="en-GB" dirty="0"/>
          </a:p>
        </p:txBody>
      </p:sp>
    </p:spTree>
    <p:extLst>
      <p:ext uri="{BB962C8B-B14F-4D97-AF65-F5344CB8AC3E}">
        <p14:creationId xmlns:p14="http://schemas.microsoft.com/office/powerpoint/2010/main" val="243192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Optometry </a:t>
            </a:r>
            <a:endParaRPr lang="en-GB" b="1" dirty="0">
              <a:solidFill>
                <a:srgbClr val="FF3399"/>
              </a:solidFill>
            </a:endParaRPr>
          </a:p>
        </p:txBody>
      </p:sp>
      <p:sp>
        <p:nvSpPr>
          <p:cNvPr id="3" name="Content Placeholder 2"/>
          <p:cNvSpPr>
            <a:spLocks noGrp="1"/>
          </p:cNvSpPr>
          <p:nvPr>
            <p:ph idx="1"/>
          </p:nvPr>
        </p:nvSpPr>
        <p:spPr>
          <a:xfrm>
            <a:off x="179512" y="2204864"/>
            <a:ext cx="8784976" cy="3921299"/>
          </a:xfrm>
        </p:spPr>
        <p:txBody>
          <a:bodyPr>
            <a:normAutofit/>
          </a:bodyPr>
          <a:lstStyle/>
          <a:p>
            <a:pPr marL="0" indent="0">
              <a:buNone/>
            </a:pPr>
            <a:r>
              <a:rPr lang="en-GB" dirty="0"/>
              <a:t>Optometry is a health care profession which involves examining the eyes </a:t>
            </a:r>
            <a:r>
              <a:rPr lang="en-GB" dirty="0" smtClean="0"/>
              <a:t>for </a:t>
            </a:r>
            <a:r>
              <a:rPr lang="en-GB" dirty="0"/>
              <a:t>defects or abnormalities as well as the medical diagnosis and management of eye disease</a:t>
            </a:r>
            <a:r>
              <a:rPr lang="en-GB" dirty="0" smtClean="0"/>
              <a:t>. </a:t>
            </a:r>
            <a:r>
              <a:rPr lang="en-GB" dirty="0"/>
              <a:t>Optometrists typically work closely together with other eye care professionals </a:t>
            </a:r>
            <a:r>
              <a:rPr lang="en-GB" dirty="0" smtClean="0"/>
              <a:t>such as</a:t>
            </a:r>
            <a:r>
              <a:rPr lang="en-GB" dirty="0"/>
              <a:t> </a:t>
            </a:r>
            <a:r>
              <a:rPr lang="en-GB" dirty="0" smtClean="0"/>
              <a:t>opticians</a:t>
            </a:r>
            <a:r>
              <a:rPr lang="en-GB" dirty="0"/>
              <a:t> to deliver quality </a:t>
            </a:r>
            <a:r>
              <a:rPr lang="en-GB" dirty="0" smtClean="0"/>
              <a:t>eye care </a:t>
            </a:r>
            <a:r>
              <a:rPr lang="en-GB" dirty="0"/>
              <a:t>to the general public.</a:t>
            </a:r>
          </a:p>
        </p:txBody>
      </p:sp>
    </p:spTree>
    <p:extLst>
      <p:ext uri="{BB962C8B-B14F-4D97-AF65-F5344CB8AC3E}">
        <p14:creationId xmlns:p14="http://schemas.microsoft.com/office/powerpoint/2010/main" val="38664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Politics</a:t>
            </a:r>
            <a:endParaRPr lang="en-GB" b="1" dirty="0">
              <a:solidFill>
                <a:srgbClr val="FF3399"/>
              </a:solidFill>
            </a:endParaRPr>
          </a:p>
        </p:txBody>
      </p:sp>
      <p:sp>
        <p:nvSpPr>
          <p:cNvPr id="3" name="Content Placeholder 2"/>
          <p:cNvSpPr>
            <a:spLocks noGrp="1"/>
          </p:cNvSpPr>
          <p:nvPr>
            <p:ph idx="1"/>
          </p:nvPr>
        </p:nvSpPr>
        <p:spPr>
          <a:xfrm>
            <a:off x="467544" y="2564905"/>
            <a:ext cx="8229600" cy="3528392"/>
          </a:xfrm>
        </p:spPr>
        <p:txBody>
          <a:bodyPr>
            <a:normAutofit fontScale="85000" lnSpcReduction="10000"/>
          </a:bodyPr>
          <a:lstStyle/>
          <a:p>
            <a:pPr marL="0" indent="0">
              <a:buNone/>
            </a:pPr>
            <a:r>
              <a:rPr lang="en-GB" dirty="0"/>
              <a:t>Politics is the study of how governments work, how public policies are made, international relations and political ideas - from democracy to human rights. You will learn to assess ideas and arguments and develop your written and spoken communication skills. Students often choose to combine politics with subjects such as economics, </a:t>
            </a:r>
            <a:r>
              <a:rPr lang="en-GB" dirty="0" smtClean="0"/>
              <a:t>business </a:t>
            </a:r>
            <a:r>
              <a:rPr lang="en-GB" dirty="0"/>
              <a:t>and history. After this course you could work for a political party or in areas such as journalism, local government, civil service and law. </a:t>
            </a:r>
          </a:p>
        </p:txBody>
      </p:sp>
    </p:spTree>
    <p:extLst>
      <p:ext uri="{BB962C8B-B14F-4D97-AF65-F5344CB8AC3E}">
        <p14:creationId xmlns:p14="http://schemas.microsoft.com/office/powerpoint/2010/main" val="81968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Psychology</a:t>
            </a:r>
            <a:endParaRPr lang="en-GB" b="1" dirty="0">
              <a:solidFill>
                <a:srgbClr val="FF3399"/>
              </a:solidFill>
            </a:endParaRPr>
          </a:p>
        </p:txBody>
      </p:sp>
      <p:sp>
        <p:nvSpPr>
          <p:cNvPr id="3" name="Content Placeholder 2"/>
          <p:cNvSpPr>
            <a:spLocks noGrp="1"/>
          </p:cNvSpPr>
          <p:nvPr>
            <p:ph idx="1"/>
          </p:nvPr>
        </p:nvSpPr>
        <p:spPr>
          <a:xfrm>
            <a:off x="467544" y="2708921"/>
            <a:ext cx="8229600" cy="3384376"/>
          </a:xfrm>
        </p:spPr>
        <p:txBody>
          <a:bodyPr>
            <a:normAutofit fontScale="92500" lnSpcReduction="20000"/>
          </a:bodyPr>
          <a:lstStyle/>
          <a:p>
            <a:pPr marL="0" indent="0">
              <a:buNone/>
            </a:pPr>
            <a:r>
              <a:rPr lang="en-GB" dirty="0"/>
              <a:t>How do children acquire language? Why do we forget things? What makes a good leader? If these sorts of questions interest you, psychology could appeal. You will study theories of behaviour, how the brain and mind work and develop skills to design experiments and collect data. Psychology is useful for a wide range of careers including social work, media and business, as well as being a first step to qualifying as a psychologist. </a:t>
            </a:r>
          </a:p>
        </p:txBody>
      </p:sp>
    </p:spTree>
    <p:extLst>
      <p:ext uri="{BB962C8B-B14F-4D97-AF65-F5344CB8AC3E}">
        <p14:creationId xmlns:p14="http://schemas.microsoft.com/office/powerpoint/2010/main" val="2491375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Social Work</a:t>
            </a:r>
            <a:endParaRPr lang="en-GB" b="1" dirty="0">
              <a:solidFill>
                <a:srgbClr val="FF3399"/>
              </a:solidFill>
            </a:endParaRPr>
          </a:p>
        </p:txBody>
      </p:sp>
      <p:sp>
        <p:nvSpPr>
          <p:cNvPr id="3" name="Content Placeholder 2"/>
          <p:cNvSpPr>
            <a:spLocks noGrp="1"/>
          </p:cNvSpPr>
          <p:nvPr>
            <p:ph idx="1"/>
          </p:nvPr>
        </p:nvSpPr>
        <p:spPr>
          <a:xfrm>
            <a:off x="457200" y="2492896"/>
            <a:ext cx="8229600" cy="3633267"/>
          </a:xfrm>
        </p:spPr>
        <p:txBody>
          <a:bodyPr>
            <a:normAutofit fontScale="92500" lnSpcReduction="20000"/>
          </a:bodyPr>
          <a:lstStyle/>
          <a:p>
            <a:pPr marL="0" indent="0">
              <a:buNone/>
            </a:pPr>
            <a:r>
              <a:rPr lang="en-GB" dirty="0"/>
              <a:t>Do you want to have a positive impact on the lives of children, families or people with a disability or mental health issues? A social work degree will develop your knowledge and skills to work in areas such as child protection, family support and with the homeless. It can lead to a professional role as a social worker in child or adult services for a council, or be applied more broadly to working for the charitable, voluntary or private sectors. </a:t>
            </a:r>
          </a:p>
        </p:txBody>
      </p:sp>
    </p:spTree>
    <p:extLst>
      <p:ext uri="{BB962C8B-B14F-4D97-AF65-F5344CB8AC3E}">
        <p14:creationId xmlns:p14="http://schemas.microsoft.com/office/powerpoint/2010/main" val="2323289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Sports Sciences</a:t>
            </a:r>
            <a:endParaRPr lang="en-GB" b="1" dirty="0">
              <a:solidFill>
                <a:srgbClr val="FF3399"/>
              </a:solidFill>
            </a:endParaRPr>
          </a:p>
        </p:txBody>
      </p:sp>
      <p:sp>
        <p:nvSpPr>
          <p:cNvPr id="3" name="Content Placeholder 2"/>
          <p:cNvSpPr>
            <a:spLocks noGrp="1"/>
          </p:cNvSpPr>
          <p:nvPr>
            <p:ph idx="1"/>
          </p:nvPr>
        </p:nvSpPr>
        <p:spPr>
          <a:xfrm>
            <a:off x="457200" y="2276872"/>
            <a:ext cx="8229600" cy="3849291"/>
          </a:xfrm>
        </p:spPr>
        <p:txBody>
          <a:bodyPr>
            <a:normAutofit fontScale="92500"/>
          </a:bodyPr>
          <a:lstStyle/>
          <a:p>
            <a:pPr marL="0" indent="0">
              <a:buNone/>
            </a:pPr>
            <a:r>
              <a:rPr lang="en-GB" dirty="0"/>
              <a:t>Does helping athletes maximize their potential, becoming a personal trainer or promoting sport in the community appeal? If so - and you </a:t>
            </a:r>
            <a:r>
              <a:rPr lang="en-GB" dirty="0" smtClean="0"/>
              <a:t>are good at </a:t>
            </a:r>
            <a:r>
              <a:rPr lang="en-GB" dirty="0"/>
              <a:t>science - </a:t>
            </a:r>
            <a:r>
              <a:rPr lang="en-GB" dirty="0" smtClean="0"/>
              <a:t>sports </a:t>
            </a:r>
            <a:r>
              <a:rPr lang="en-GB" dirty="0"/>
              <a:t>or exercise science could be for you. You'll learn how the healthy human body works during exercise, how exercise promotes health and the psychology of sport, opening up opportunities to work in the rapidly expanding sports industry. </a:t>
            </a:r>
          </a:p>
        </p:txBody>
      </p:sp>
    </p:spTree>
    <p:extLst>
      <p:ext uri="{BB962C8B-B14F-4D97-AF65-F5344CB8AC3E}">
        <p14:creationId xmlns:p14="http://schemas.microsoft.com/office/powerpoint/2010/main" val="99602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Architecture</a:t>
            </a:r>
            <a:endParaRPr lang="en-GB" b="1" dirty="0">
              <a:solidFill>
                <a:srgbClr val="FF3399"/>
              </a:solidFill>
            </a:endParaRPr>
          </a:p>
        </p:txBody>
      </p:sp>
      <p:sp>
        <p:nvSpPr>
          <p:cNvPr id="3" name="Content Placeholder 2"/>
          <p:cNvSpPr>
            <a:spLocks noGrp="1"/>
          </p:cNvSpPr>
          <p:nvPr>
            <p:ph idx="1"/>
          </p:nvPr>
        </p:nvSpPr>
        <p:spPr>
          <a:xfrm>
            <a:off x="457200" y="2348881"/>
            <a:ext cx="8229600" cy="3312368"/>
          </a:xfrm>
        </p:spPr>
        <p:txBody>
          <a:bodyPr/>
          <a:lstStyle/>
          <a:p>
            <a:pPr marL="0" indent="0">
              <a:buNone/>
            </a:pPr>
            <a:r>
              <a:rPr lang="en-GB" dirty="0"/>
              <a:t>Architects design buildings of all types from residential housing to large public buildings. This degree is the first stage of seven years of professional training needed to </a:t>
            </a:r>
            <a:r>
              <a:rPr lang="en-GB" dirty="0" smtClean="0"/>
              <a:t>become an architect. This degree will allow you to mix your design skills with your technical knowledge.</a:t>
            </a:r>
            <a:endParaRPr lang="en-GB" dirty="0"/>
          </a:p>
        </p:txBody>
      </p:sp>
      <p:pic>
        <p:nvPicPr>
          <p:cNvPr id="4" name="Picture 2" descr="\\ds.leeds.ac.uk\staff\staff17\acdggc\Downloads\shutterstock_3474201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16632"/>
            <a:ext cx="3048000" cy="203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220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8229600" cy="922114"/>
          </a:xfrm>
        </p:spPr>
        <p:txBody>
          <a:bodyPr/>
          <a:lstStyle/>
          <a:p>
            <a:pPr algn="l"/>
            <a:r>
              <a:rPr lang="en-GB" b="1" dirty="0" smtClean="0">
                <a:solidFill>
                  <a:srgbClr val="FF3399"/>
                </a:solidFill>
              </a:rPr>
              <a:t>Theatre Studies</a:t>
            </a:r>
            <a:endParaRPr lang="en-GB" b="1" dirty="0">
              <a:solidFill>
                <a:srgbClr val="FF3399"/>
              </a:solidFill>
            </a:endParaRPr>
          </a:p>
        </p:txBody>
      </p:sp>
      <p:sp>
        <p:nvSpPr>
          <p:cNvPr id="3" name="Content Placeholder 2"/>
          <p:cNvSpPr>
            <a:spLocks noGrp="1"/>
          </p:cNvSpPr>
          <p:nvPr>
            <p:ph idx="1"/>
          </p:nvPr>
        </p:nvSpPr>
        <p:spPr>
          <a:xfrm>
            <a:off x="457200" y="2420888"/>
            <a:ext cx="8229600" cy="3816424"/>
          </a:xfrm>
        </p:spPr>
        <p:txBody>
          <a:bodyPr>
            <a:normAutofit fontScale="85000" lnSpcReduction="20000"/>
          </a:bodyPr>
          <a:lstStyle/>
          <a:p>
            <a:pPr marL="0" indent="0">
              <a:buNone/>
            </a:pPr>
            <a:r>
              <a:rPr lang="en-GB" dirty="0" smtClean="0"/>
              <a:t>Can you picture </a:t>
            </a:r>
            <a:r>
              <a:rPr lang="en-GB" dirty="0"/>
              <a:t>yourself on stage or </a:t>
            </a:r>
            <a:r>
              <a:rPr lang="en-GB" dirty="0" smtClean="0"/>
              <a:t>in front </a:t>
            </a:r>
            <a:r>
              <a:rPr lang="en-GB" dirty="0"/>
              <a:t>of </a:t>
            </a:r>
            <a:r>
              <a:rPr lang="en-GB" dirty="0" smtClean="0"/>
              <a:t>a camera </a:t>
            </a:r>
            <a:r>
              <a:rPr lang="en-GB" dirty="0"/>
              <a:t>performing, or behind the scenes designing or directing? If you're considering a degree in drama or theatre studies, you'll first need to decide on the type of course you </a:t>
            </a:r>
            <a:r>
              <a:rPr lang="en-GB" dirty="0" smtClean="0"/>
              <a:t>prefer</a:t>
            </a:r>
            <a:r>
              <a:rPr lang="en-GB" dirty="0"/>
              <a:t>. Some combine studying the history of theatre and reading and analysing plays with performance skills, while others are much more practical and performance-focused - think acting, musical theatre, costume design and stage management skills in set design, lighting and sound. If you're choosing a performance-based course, expect to attend an audition to showcase those theatrical talents. </a:t>
            </a:r>
          </a:p>
        </p:txBody>
      </p:sp>
    </p:spTree>
    <p:extLst>
      <p:ext uri="{BB962C8B-B14F-4D97-AF65-F5344CB8AC3E}">
        <p14:creationId xmlns:p14="http://schemas.microsoft.com/office/powerpoint/2010/main" val="401959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normAutofit/>
          </a:bodyPr>
          <a:lstStyle/>
          <a:p>
            <a:pPr algn="l"/>
            <a:r>
              <a:rPr lang="en-GB" sz="4300" b="1" dirty="0" smtClean="0">
                <a:solidFill>
                  <a:srgbClr val="FF3399"/>
                </a:solidFill>
              </a:rPr>
              <a:t>Veterinary Medicine</a:t>
            </a:r>
            <a:endParaRPr lang="en-GB" sz="4300" b="1" dirty="0">
              <a:solidFill>
                <a:srgbClr val="FF3399"/>
              </a:solidFill>
            </a:endParaRPr>
          </a:p>
        </p:txBody>
      </p:sp>
      <p:sp>
        <p:nvSpPr>
          <p:cNvPr id="3" name="Content Placeholder 2"/>
          <p:cNvSpPr>
            <a:spLocks noGrp="1"/>
          </p:cNvSpPr>
          <p:nvPr>
            <p:ph idx="1"/>
          </p:nvPr>
        </p:nvSpPr>
        <p:spPr>
          <a:xfrm>
            <a:off x="467544" y="2564904"/>
            <a:ext cx="8229600" cy="3672407"/>
          </a:xfrm>
        </p:spPr>
        <p:txBody>
          <a:bodyPr>
            <a:normAutofit fontScale="85000" lnSpcReduction="20000"/>
          </a:bodyPr>
          <a:lstStyle/>
          <a:p>
            <a:pPr marL="0" indent="0">
              <a:buNone/>
            </a:pPr>
            <a:r>
              <a:rPr lang="en-GB" dirty="0"/>
              <a:t>This very popular five-year course, only offered by a few universities, qualifies you to practice as a veterinary surgeon. You'll first learn about the structure and functions of healthy animals before tackling the diseases that affect them, how to manage these and the surgical know-how needed to treat domestic, farm or zoo animals. You need a passion for animal welfare, an aptitude for science and great communication skills. Vets work in private surgeries, for animal charities, for government departments and in biomedical research. </a:t>
            </a:r>
          </a:p>
        </p:txBody>
      </p:sp>
    </p:spTree>
    <p:extLst>
      <p:ext uri="{BB962C8B-B14F-4D97-AF65-F5344CB8AC3E}">
        <p14:creationId xmlns:p14="http://schemas.microsoft.com/office/powerpoint/2010/main" val="360806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Zoology</a:t>
            </a:r>
            <a:endParaRPr lang="en-GB" b="1" dirty="0">
              <a:solidFill>
                <a:srgbClr val="FF3399"/>
              </a:solidFill>
            </a:endParaRPr>
          </a:p>
        </p:txBody>
      </p:sp>
      <p:sp>
        <p:nvSpPr>
          <p:cNvPr id="3" name="Content Placeholder 2"/>
          <p:cNvSpPr>
            <a:spLocks noGrp="1"/>
          </p:cNvSpPr>
          <p:nvPr>
            <p:ph idx="1"/>
          </p:nvPr>
        </p:nvSpPr>
        <p:spPr>
          <a:xfrm>
            <a:off x="457200" y="2636912"/>
            <a:ext cx="8229600" cy="3600400"/>
          </a:xfrm>
        </p:spPr>
        <p:txBody>
          <a:bodyPr>
            <a:normAutofit fontScale="85000" lnSpcReduction="10000"/>
          </a:bodyPr>
          <a:lstStyle/>
          <a:p>
            <a:pPr marL="0" indent="0">
              <a:buNone/>
            </a:pPr>
            <a:r>
              <a:rPr lang="en-GB" dirty="0"/>
              <a:t>Do you like the sound of studying animal behaviour in an exotic location, or working in wildlife conservation? To take a zoology course you'll need an aptitude for science as you'll be studying animal anatomy and physiology, genetics and cell biology as well as animal behaviour and ecology. Graduates from zoology courses work in lab-based research posts as well as field research and in conservation and environmental management (perhaps in that exotic location, or a little closer to </a:t>
            </a:r>
            <a:r>
              <a:rPr lang="en-GB" dirty="0" smtClean="0"/>
              <a:t>home)</a:t>
            </a:r>
            <a:endParaRPr lang="en-GB" dirty="0"/>
          </a:p>
        </p:txBody>
      </p:sp>
    </p:spTree>
    <p:extLst>
      <p:ext uri="{BB962C8B-B14F-4D97-AF65-F5344CB8AC3E}">
        <p14:creationId xmlns:p14="http://schemas.microsoft.com/office/powerpoint/2010/main" val="273649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Viking Studies</a:t>
            </a:r>
            <a:endParaRPr lang="en-GB" b="1" dirty="0">
              <a:solidFill>
                <a:srgbClr val="FF3399"/>
              </a:solidFill>
            </a:endParaRPr>
          </a:p>
        </p:txBody>
      </p:sp>
      <p:sp>
        <p:nvSpPr>
          <p:cNvPr id="3" name="Content Placeholder 2"/>
          <p:cNvSpPr>
            <a:spLocks noGrp="1"/>
          </p:cNvSpPr>
          <p:nvPr>
            <p:ph idx="1"/>
          </p:nvPr>
        </p:nvSpPr>
        <p:spPr>
          <a:xfrm>
            <a:off x="457200" y="1417638"/>
            <a:ext cx="5626968" cy="5251722"/>
          </a:xfrm>
        </p:spPr>
        <p:txBody>
          <a:bodyPr>
            <a:normAutofit fontScale="92500" lnSpcReduction="20000"/>
          </a:bodyPr>
          <a:lstStyle/>
          <a:p>
            <a:pPr marL="0" indent="0">
              <a:buNone/>
            </a:pPr>
            <a:r>
              <a:rPr lang="en-GB" dirty="0" smtClean="0"/>
              <a:t>This degree </a:t>
            </a:r>
            <a:r>
              <a:rPr lang="en-GB" dirty="0"/>
              <a:t>is aimed at developing your knowledge and understanding of the Viking Age through study of the medieval and modern Scandinavian languages, Old Norse literature and medieval history. Students </a:t>
            </a:r>
            <a:r>
              <a:rPr lang="en-GB" dirty="0" smtClean="0"/>
              <a:t>studying this degree at University College London (UCL), for example, spend </a:t>
            </a:r>
            <a:r>
              <a:rPr lang="en-GB" dirty="0"/>
              <a:t>their third year abroad at a university in Denmark, Norway or Sweden.</a:t>
            </a:r>
            <a:br>
              <a:rPr lang="en-GB" dirty="0"/>
            </a:br>
            <a:endParaRPr lang="en-GB" dirty="0"/>
          </a:p>
        </p:txBody>
      </p:sp>
    </p:spTree>
    <p:extLst>
      <p:ext uri="{BB962C8B-B14F-4D97-AF65-F5344CB8AC3E}">
        <p14:creationId xmlns:p14="http://schemas.microsoft.com/office/powerpoint/2010/main" val="1559974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Meme Studies</a:t>
            </a:r>
            <a:endParaRPr lang="en-GB" b="1" dirty="0">
              <a:solidFill>
                <a:srgbClr val="FF3399"/>
              </a:solidFill>
            </a:endParaRPr>
          </a:p>
        </p:txBody>
      </p:sp>
      <p:sp>
        <p:nvSpPr>
          <p:cNvPr id="3" name="Content Placeholder 2"/>
          <p:cNvSpPr>
            <a:spLocks noGrp="1"/>
          </p:cNvSpPr>
          <p:nvPr>
            <p:ph idx="1"/>
          </p:nvPr>
        </p:nvSpPr>
        <p:spPr>
          <a:xfrm>
            <a:off x="467544" y="3356992"/>
            <a:ext cx="8229600" cy="3273227"/>
          </a:xfrm>
        </p:spPr>
        <p:txBody>
          <a:bodyPr/>
          <a:lstStyle/>
          <a:p>
            <a:pPr marL="0" indent="0">
              <a:buNone/>
            </a:pPr>
            <a:r>
              <a:rPr lang="en-GB" dirty="0" smtClean="0"/>
              <a:t>This degree will allow you to learn about the development of the meme and the role that the internet plays in modern society. You’ll have to go to America to do this though!</a:t>
            </a:r>
            <a:endParaRPr lang="en-GB" dirty="0"/>
          </a:p>
        </p:txBody>
      </p:sp>
    </p:spTree>
    <p:extLst>
      <p:ext uri="{BB962C8B-B14F-4D97-AF65-F5344CB8AC3E}">
        <p14:creationId xmlns:p14="http://schemas.microsoft.com/office/powerpoint/2010/main" val="3347230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Golf Management</a:t>
            </a:r>
            <a:endParaRPr lang="en-GB" b="1" dirty="0">
              <a:solidFill>
                <a:srgbClr val="FF3399"/>
              </a:solidFill>
            </a:endParaRPr>
          </a:p>
        </p:txBody>
      </p:sp>
      <p:sp>
        <p:nvSpPr>
          <p:cNvPr id="3" name="Content Placeholder 2"/>
          <p:cNvSpPr>
            <a:spLocks noGrp="1"/>
          </p:cNvSpPr>
          <p:nvPr>
            <p:ph idx="1"/>
          </p:nvPr>
        </p:nvSpPr>
        <p:spPr>
          <a:xfrm>
            <a:off x="457200" y="2924944"/>
            <a:ext cx="8229600" cy="3201219"/>
          </a:xfrm>
        </p:spPr>
        <p:txBody>
          <a:bodyPr/>
          <a:lstStyle/>
          <a:p>
            <a:pPr marL="0" indent="0">
              <a:buNone/>
            </a:pPr>
            <a:r>
              <a:rPr lang="en-GB" dirty="0" smtClean="0"/>
              <a:t>This degree is offered by the University of Birmingham. It gives </a:t>
            </a:r>
            <a:r>
              <a:rPr lang="en-GB" dirty="0"/>
              <a:t>students the chance to combine theoretical study with PGA-assessed vocational placements in a golf environment. Students will have the opportunity to represent Birmingham at golf competitions.</a:t>
            </a:r>
          </a:p>
        </p:txBody>
      </p:sp>
    </p:spTree>
    <p:extLst>
      <p:ext uri="{BB962C8B-B14F-4D97-AF65-F5344CB8AC3E}">
        <p14:creationId xmlns:p14="http://schemas.microsoft.com/office/powerpoint/2010/main" val="3921412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Cruise Management</a:t>
            </a:r>
            <a:endParaRPr lang="en-GB" b="1" dirty="0">
              <a:solidFill>
                <a:srgbClr val="FF3399"/>
              </a:solidFill>
            </a:endParaRPr>
          </a:p>
        </p:txBody>
      </p:sp>
      <p:sp>
        <p:nvSpPr>
          <p:cNvPr id="3" name="Content Placeholder 2"/>
          <p:cNvSpPr>
            <a:spLocks noGrp="1"/>
          </p:cNvSpPr>
          <p:nvPr>
            <p:ph idx="1"/>
          </p:nvPr>
        </p:nvSpPr>
        <p:spPr>
          <a:xfrm>
            <a:off x="467544" y="2780928"/>
            <a:ext cx="8229600" cy="3672408"/>
          </a:xfrm>
        </p:spPr>
        <p:txBody>
          <a:bodyPr>
            <a:normAutofit lnSpcReduction="10000"/>
          </a:bodyPr>
          <a:lstStyle/>
          <a:p>
            <a:pPr marL="0" indent="0">
              <a:buNone/>
            </a:pPr>
            <a:r>
              <a:rPr lang="en-GB" dirty="0" smtClean="0"/>
              <a:t>This degree is offered by Plymouth University. You </a:t>
            </a:r>
            <a:r>
              <a:rPr lang="en-GB" dirty="0"/>
              <a:t>will develop professional hospitality management skills, helping to set you up for a career in the cruise industry. There is an optional placement year which is normally spent in paid employment with a cruise or hospitality organisation.</a:t>
            </a:r>
            <a:br>
              <a:rPr lang="en-GB" dirty="0"/>
            </a:br>
            <a:endParaRPr lang="en-GB" dirty="0"/>
          </a:p>
        </p:txBody>
      </p:sp>
    </p:spTree>
    <p:extLst>
      <p:ext uri="{BB962C8B-B14F-4D97-AF65-F5344CB8AC3E}">
        <p14:creationId xmlns:p14="http://schemas.microsoft.com/office/powerpoint/2010/main" val="351670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Ethical Hacking</a:t>
            </a:r>
            <a:endParaRPr lang="en-GB" b="1" dirty="0">
              <a:solidFill>
                <a:srgbClr val="FF3399"/>
              </a:solidFill>
            </a:endParaRPr>
          </a:p>
        </p:txBody>
      </p:sp>
      <p:sp>
        <p:nvSpPr>
          <p:cNvPr id="3" name="Content Placeholder 2"/>
          <p:cNvSpPr>
            <a:spLocks noGrp="1"/>
          </p:cNvSpPr>
          <p:nvPr>
            <p:ph idx="1"/>
          </p:nvPr>
        </p:nvSpPr>
        <p:spPr>
          <a:xfrm>
            <a:off x="457200" y="2780928"/>
            <a:ext cx="8229600" cy="3345235"/>
          </a:xfrm>
        </p:spPr>
        <p:txBody>
          <a:bodyPr>
            <a:normAutofit fontScale="85000" lnSpcReduction="10000"/>
          </a:bodyPr>
          <a:lstStyle/>
          <a:p>
            <a:pPr marL="0" indent="0">
              <a:buNone/>
            </a:pPr>
            <a:r>
              <a:rPr lang="en-GB" dirty="0" smtClean="0"/>
              <a:t>With this degree, </a:t>
            </a:r>
            <a:r>
              <a:rPr lang="en-GB" dirty="0"/>
              <a:t>you can discover everything you could ever need to know about computer hacking today, and yes, that includes how to </a:t>
            </a:r>
            <a:r>
              <a:rPr lang="en-GB" dirty="0" smtClean="0"/>
              <a:t>hack</a:t>
            </a:r>
            <a:r>
              <a:rPr lang="en-GB" dirty="0"/>
              <a:t>. The aim of the course is to provide students with knowledge of how illegal attacks can be performed – and ultimately, how they can be stopped</a:t>
            </a:r>
            <a:r>
              <a:rPr lang="en-GB" dirty="0" smtClean="0"/>
              <a:t>. Don't laugh </a:t>
            </a:r>
            <a:r>
              <a:rPr lang="en-GB" dirty="0"/>
              <a:t>at this one either, as e</a:t>
            </a:r>
            <a:r>
              <a:rPr lang="en-GB" dirty="0" smtClean="0"/>
              <a:t>thical </a:t>
            </a:r>
            <a:r>
              <a:rPr lang="en-GB" dirty="0"/>
              <a:t>h</a:t>
            </a:r>
            <a:r>
              <a:rPr lang="en-GB" dirty="0" smtClean="0"/>
              <a:t>acking</a:t>
            </a:r>
            <a:r>
              <a:rPr lang="en-GB" dirty="0"/>
              <a:t> boasts a massive 88% graduate employment rate – a degree in this stuff will make you </a:t>
            </a:r>
            <a:r>
              <a:rPr lang="en-GB" i="1" dirty="0"/>
              <a:t>very</a:t>
            </a:r>
            <a:r>
              <a:rPr lang="en-GB" dirty="0"/>
              <a:t> </a:t>
            </a:r>
            <a:r>
              <a:rPr lang="en-GB" dirty="0" smtClean="0"/>
              <a:t>employable!</a:t>
            </a:r>
            <a:endParaRPr lang="en-GB" dirty="0"/>
          </a:p>
          <a:p>
            <a:pPr marL="0" indent="0">
              <a:buNone/>
            </a:pPr>
            <a:endParaRPr lang="en-GB" dirty="0"/>
          </a:p>
        </p:txBody>
      </p:sp>
    </p:spTree>
    <p:extLst>
      <p:ext uri="{BB962C8B-B14F-4D97-AF65-F5344CB8AC3E}">
        <p14:creationId xmlns:p14="http://schemas.microsoft.com/office/powerpoint/2010/main" val="36304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457200" y="0"/>
            <a:ext cx="8229600" cy="1143000"/>
          </a:xfrm>
        </p:spPr>
        <p:txBody>
          <a:bodyPr>
            <a:normAutofit/>
          </a:bodyPr>
          <a:lstStyle/>
          <a:p>
            <a:r>
              <a:rPr lang="en-US" dirty="0" smtClean="0">
                <a:solidFill>
                  <a:srgbClr val="E6287F"/>
                </a:solidFill>
              </a:rPr>
              <a:t>Feedback</a:t>
            </a:r>
            <a:endParaRPr lang="en-US" dirty="0">
              <a:solidFill>
                <a:srgbClr val="E6287F"/>
              </a:solidFill>
            </a:endParaRPr>
          </a:p>
        </p:txBody>
      </p:sp>
      <p:sp>
        <p:nvSpPr>
          <p:cNvPr id="5" name="Content Placeholder 2"/>
          <p:cNvSpPr txBox="1">
            <a:spLocks/>
          </p:cNvSpPr>
          <p:nvPr/>
        </p:nvSpPr>
        <p:spPr>
          <a:xfrm>
            <a:off x="706744" y="1052737"/>
            <a:ext cx="7833752" cy="4985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Was </a:t>
            </a:r>
            <a:r>
              <a:rPr lang="en-GB" dirty="0"/>
              <a:t>there a course you had never heard of before? What was it?</a:t>
            </a:r>
            <a:endParaRPr lang="en-GB" sz="3600" dirty="0"/>
          </a:p>
          <a:p>
            <a:r>
              <a:rPr lang="en-GB" dirty="0"/>
              <a:t>Was there a course you thought you might enjoy studying? What was it and why do you think you would enjoy it?</a:t>
            </a:r>
            <a:endParaRPr lang="en-GB" sz="3600" dirty="0"/>
          </a:p>
          <a:p>
            <a:r>
              <a:rPr lang="en-GB" dirty="0"/>
              <a:t>Which courses did you expect to be able to study? Why?</a:t>
            </a:r>
            <a:endParaRPr lang="en-GB" sz="3600" dirty="0"/>
          </a:p>
          <a:p>
            <a:r>
              <a:rPr lang="en-GB" dirty="0"/>
              <a:t>Which course shocked you the most? Why?</a:t>
            </a:r>
            <a:endParaRPr lang="en-GB" sz="3600" dirty="0"/>
          </a:p>
          <a:p>
            <a:r>
              <a:rPr lang="en-GB" dirty="0"/>
              <a:t>Which course do you think you would not be suited to studying? Why?</a:t>
            </a:r>
            <a:endParaRPr lang="en-GB" sz="3600" dirty="0"/>
          </a:p>
          <a:p>
            <a:pPr marL="0" indent="0" defTabSz="457200">
              <a:lnSpc>
                <a:spcPct val="120000"/>
              </a:lnSpc>
              <a:spcBef>
                <a:spcPts val="0"/>
              </a:spcBef>
              <a:buNone/>
            </a:pPr>
            <a:endParaRPr lang="en-US" sz="2400" dirty="0" smtClean="0"/>
          </a:p>
        </p:txBody>
      </p:sp>
    </p:spTree>
    <p:extLst>
      <p:ext uri="{BB962C8B-B14F-4D97-AF65-F5344CB8AC3E}">
        <p14:creationId xmlns:p14="http://schemas.microsoft.com/office/powerpoint/2010/main" val="4028432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Tree>
    <p:extLst>
      <p:ext uri="{BB962C8B-B14F-4D97-AF65-F5344CB8AC3E}">
        <p14:creationId xmlns:p14="http://schemas.microsoft.com/office/powerpoint/2010/main" val="416417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Accountancy</a:t>
            </a:r>
            <a:endParaRPr lang="en-GB" b="1" dirty="0">
              <a:solidFill>
                <a:srgbClr val="FF3399"/>
              </a:solidFill>
            </a:endParaRPr>
          </a:p>
        </p:txBody>
      </p:sp>
      <p:sp>
        <p:nvSpPr>
          <p:cNvPr id="3" name="Content Placeholder 2"/>
          <p:cNvSpPr>
            <a:spLocks noGrp="1"/>
          </p:cNvSpPr>
          <p:nvPr>
            <p:ph idx="1"/>
          </p:nvPr>
        </p:nvSpPr>
        <p:spPr>
          <a:xfrm>
            <a:off x="457200" y="2492896"/>
            <a:ext cx="8229600" cy="3633267"/>
          </a:xfrm>
        </p:spPr>
        <p:txBody>
          <a:bodyPr/>
          <a:lstStyle/>
          <a:p>
            <a:pPr marL="0" indent="0">
              <a:buNone/>
            </a:pPr>
            <a:r>
              <a:rPr lang="en-GB" dirty="0"/>
              <a:t>You will develop an understanding of the way financial information is used and managed within and between organisations. </a:t>
            </a:r>
            <a:r>
              <a:rPr lang="en-GB" dirty="0" smtClean="0"/>
              <a:t>Accountants help companies to manage their money. This </a:t>
            </a:r>
            <a:r>
              <a:rPr lang="en-GB" dirty="0"/>
              <a:t>course is linked to mathematics, statistics and economics. </a:t>
            </a:r>
          </a:p>
          <a:p>
            <a:pPr marL="0" indent="0">
              <a:buNone/>
            </a:pPr>
            <a:endParaRPr lang="en-GB" dirty="0"/>
          </a:p>
        </p:txBody>
      </p:sp>
    </p:spTree>
    <p:extLst>
      <p:ext uri="{BB962C8B-B14F-4D97-AF65-F5344CB8AC3E}">
        <p14:creationId xmlns:p14="http://schemas.microsoft.com/office/powerpoint/2010/main" val="3268449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F2E7E"/>
        </a:solidFill>
        <a:effectLst/>
      </p:bgPr>
    </p:bg>
    <p:spTree>
      <p:nvGrpSpPr>
        <p:cNvPr id="1" name=""/>
        <p:cNvGrpSpPr/>
        <p:nvPr/>
      </p:nvGrpSpPr>
      <p:grpSpPr>
        <a:xfrm>
          <a:off x="0" y="0"/>
          <a:ext cx="0" cy="0"/>
          <a:chOff x="0" y="0"/>
          <a:chExt cx="0" cy="0"/>
        </a:xfrm>
      </p:grpSpPr>
      <p:sp>
        <p:nvSpPr>
          <p:cNvPr id="4" name="Subtitle 4"/>
          <p:cNvSpPr txBox="1">
            <a:spLocks/>
          </p:cNvSpPr>
          <p:nvPr/>
        </p:nvSpPr>
        <p:spPr>
          <a:xfrm>
            <a:off x="685800" y="3114538"/>
            <a:ext cx="7315200" cy="1655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chemeClr val="bg2"/>
                </a:solidFill>
              </a:rPr>
              <a:t>For further information:</a:t>
            </a:r>
          </a:p>
          <a:p>
            <a:r>
              <a:rPr lang="en-US" sz="2800" dirty="0" smtClean="0">
                <a:solidFill>
                  <a:schemeClr val="bg2"/>
                </a:solidFill>
              </a:rPr>
              <a:t>www.ucas.com</a:t>
            </a:r>
          </a:p>
          <a:p>
            <a:r>
              <a:rPr lang="en-US" sz="2800" dirty="0">
                <a:solidFill>
                  <a:schemeClr val="bg2"/>
                </a:solidFill>
              </a:rPr>
              <a:t>https://university.which.co.uk/</a:t>
            </a:r>
            <a:endParaRPr lang="en-US" sz="2800" dirty="0" smtClean="0">
              <a:solidFill>
                <a:schemeClr val="bg2"/>
              </a:solidFill>
            </a:endParaRPr>
          </a:p>
        </p:txBody>
      </p:sp>
      <p:cxnSp>
        <p:nvCxnSpPr>
          <p:cNvPr id="5" name="Straight Connector 4"/>
          <p:cNvCxnSpPr/>
          <p:nvPr/>
        </p:nvCxnSpPr>
        <p:spPr>
          <a:xfrm>
            <a:off x="3542725" y="5017328"/>
            <a:ext cx="20716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725" y="4792881"/>
            <a:ext cx="2065119" cy="2065119"/>
          </a:xfrm>
          <a:prstGeom prst="rect">
            <a:avLst/>
          </a:prstGeom>
        </p:spPr>
      </p:pic>
      <p:sp>
        <p:nvSpPr>
          <p:cNvPr id="7" name="Subtitle 4"/>
          <p:cNvSpPr txBox="1">
            <a:spLocks/>
          </p:cNvSpPr>
          <p:nvPr/>
        </p:nvSpPr>
        <p:spPr>
          <a:xfrm>
            <a:off x="685800" y="945814"/>
            <a:ext cx="7315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smtClean="0">
                <a:solidFill>
                  <a:schemeClr val="bg2"/>
                </a:solidFill>
              </a:rPr>
              <a:t>Information gathered from:</a:t>
            </a:r>
          </a:p>
          <a:p>
            <a:pPr algn="l"/>
            <a:r>
              <a:rPr lang="en-US" dirty="0" smtClean="0">
                <a:solidFill>
                  <a:schemeClr val="bg2"/>
                </a:solidFill>
              </a:rPr>
              <a:t>UCAS</a:t>
            </a:r>
          </a:p>
          <a:p>
            <a:pPr algn="l"/>
            <a:r>
              <a:rPr lang="en-US" dirty="0" smtClean="0">
                <a:solidFill>
                  <a:schemeClr val="bg2"/>
                </a:solidFill>
              </a:rPr>
              <a:t>Which University</a:t>
            </a:r>
            <a:endParaRPr lang="en-US" dirty="0">
              <a:solidFill>
                <a:schemeClr val="bg2"/>
              </a:solidFill>
            </a:endParaRPr>
          </a:p>
        </p:txBody>
      </p:sp>
    </p:spTree>
    <p:extLst>
      <p:ext uri="{BB962C8B-B14F-4D97-AF65-F5344CB8AC3E}">
        <p14:creationId xmlns:p14="http://schemas.microsoft.com/office/powerpoint/2010/main" val="2797738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683769" y="2862742"/>
            <a:ext cx="7772400" cy="1132523"/>
          </a:xfrm>
        </p:spPr>
        <p:txBody>
          <a:bodyPr/>
          <a:lstStyle/>
          <a:p>
            <a:r>
              <a:rPr lang="en-US" b="1" dirty="0" smtClean="0">
                <a:solidFill>
                  <a:srgbClr val="E6287F"/>
                </a:solidFill>
              </a:rPr>
              <a:t>Thank you</a:t>
            </a:r>
            <a:endParaRPr lang="en-US" b="1" dirty="0">
              <a:solidFill>
                <a:srgbClr val="E6287F"/>
              </a:solidFill>
            </a:endParaRPr>
          </a:p>
        </p:txBody>
      </p:sp>
    </p:spTree>
    <p:extLst>
      <p:ext uri="{BB962C8B-B14F-4D97-AF65-F5344CB8AC3E}">
        <p14:creationId xmlns:p14="http://schemas.microsoft.com/office/powerpoint/2010/main" val="2350363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67544" y="278904"/>
            <a:ext cx="5421288" cy="1143000"/>
          </a:xfrm>
        </p:spPr>
        <p:txBody>
          <a:bodyPr>
            <a:normAutofit fontScale="90000"/>
          </a:bodyPr>
          <a:lstStyle/>
          <a:p>
            <a:pPr algn="l"/>
            <a:r>
              <a:rPr lang="en-GB" b="1" dirty="0" smtClean="0">
                <a:solidFill>
                  <a:srgbClr val="FF3399"/>
                </a:solidFill>
              </a:rPr>
              <a:t>Aerospace Engineering</a:t>
            </a:r>
            <a:endParaRPr lang="en-GB" b="1" dirty="0">
              <a:solidFill>
                <a:srgbClr val="FF3399"/>
              </a:solidFill>
            </a:endParaRPr>
          </a:p>
        </p:txBody>
      </p:sp>
      <p:sp>
        <p:nvSpPr>
          <p:cNvPr id="3" name="Content Placeholder 2"/>
          <p:cNvSpPr>
            <a:spLocks noGrp="1"/>
          </p:cNvSpPr>
          <p:nvPr>
            <p:ph idx="1"/>
          </p:nvPr>
        </p:nvSpPr>
        <p:spPr>
          <a:xfrm>
            <a:off x="457200" y="2204864"/>
            <a:ext cx="8229600" cy="3921299"/>
          </a:xfrm>
        </p:spPr>
        <p:txBody>
          <a:bodyPr>
            <a:normAutofit fontScale="92500" lnSpcReduction="20000"/>
          </a:bodyPr>
          <a:lstStyle/>
          <a:p>
            <a:pPr marL="0" indent="0">
              <a:buNone/>
            </a:pPr>
            <a:r>
              <a:rPr lang="en-GB" dirty="0"/>
              <a:t>If you’re seeking a future that revolves around </a:t>
            </a:r>
            <a:r>
              <a:rPr lang="en-GB" dirty="0" smtClean="0"/>
              <a:t>innovation (the creation of new things) </a:t>
            </a:r>
            <a:r>
              <a:rPr lang="en-GB" dirty="0"/>
              <a:t>and assisting mankind in reaching new heights (literally), aerospace engineering </a:t>
            </a:r>
            <a:r>
              <a:rPr lang="en-GB" dirty="0" smtClean="0"/>
              <a:t>may be for you. </a:t>
            </a:r>
            <a:r>
              <a:rPr lang="en-GB" dirty="0"/>
              <a:t>Because aerospace engineering deals with the design, analysis, manufacture and operation of highly-complicated structures and equipment </a:t>
            </a:r>
            <a:r>
              <a:rPr lang="en-GB" dirty="0" smtClean="0"/>
              <a:t>the subject is </a:t>
            </a:r>
            <a:r>
              <a:rPr lang="en-GB" dirty="0"/>
              <a:t>challenging and highly-demanding. The </a:t>
            </a:r>
            <a:r>
              <a:rPr lang="en-GB" dirty="0" smtClean="0"/>
              <a:t>subject combines </a:t>
            </a:r>
            <a:r>
              <a:rPr lang="en-GB" dirty="0"/>
              <a:t>mathematics, physics and computer science with design and engineering.</a:t>
            </a:r>
          </a:p>
        </p:txBody>
      </p:sp>
    </p:spTree>
    <p:extLst>
      <p:ext uri="{BB962C8B-B14F-4D97-AF65-F5344CB8AC3E}">
        <p14:creationId xmlns:p14="http://schemas.microsoft.com/office/powerpoint/2010/main" val="180054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5817235" cy="1143000"/>
          </a:xfrm>
        </p:spPr>
        <p:txBody>
          <a:bodyPr/>
          <a:lstStyle/>
          <a:p>
            <a:pPr algn="l"/>
            <a:r>
              <a:rPr lang="en-GB" b="1" dirty="0" smtClean="0">
                <a:solidFill>
                  <a:srgbClr val="FF3399"/>
                </a:solidFill>
              </a:rPr>
              <a:t>Games Design</a:t>
            </a:r>
            <a:endParaRPr lang="en-GB" b="1" dirty="0">
              <a:solidFill>
                <a:srgbClr val="FF3399"/>
              </a:solidFill>
            </a:endParaRPr>
          </a:p>
        </p:txBody>
      </p:sp>
      <p:sp>
        <p:nvSpPr>
          <p:cNvPr id="3" name="Content Placeholder 2"/>
          <p:cNvSpPr>
            <a:spLocks noGrp="1"/>
          </p:cNvSpPr>
          <p:nvPr>
            <p:ph idx="1"/>
          </p:nvPr>
        </p:nvSpPr>
        <p:spPr>
          <a:xfrm>
            <a:off x="457200" y="2204864"/>
            <a:ext cx="8229600" cy="3921299"/>
          </a:xfrm>
        </p:spPr>
        <p:txBody>
          <a:bodyPr>
            <a:normAutofit fontScale="92500" lnSpcReduction="10000"/>
          </a:bodyPr>
          <a:lstStyle/>
          <a:p>
            <a:pPr marL="0" indent="0">
              <a:buNone/>
            </a:pPr>
            <a:r>
              <a:rPr lang="en-GB" dirty="0"/>
              <a:t>Most computer games courses give you the opportunity to gain design, technical and business skills, with modules in computer animation and 3D modelling, game analysis and testing and game production. Some courses focus more on games design and need creative thinkers; others focus on programming and the technical side, and would suit </a:t>
            </a:r>
            <a:r>
              <a:rPr lang="en-GB" dirty="0" smtClean="0"/>
              <a:t>students who work well with computers and with </a:t>
            </a:r>
            <a:r>
              <a:rPr lang="en-GB" dirty="0"/>
              <a:t>ability in </a:t>
            </a:r>
            <a:r>
              <a:rPr lang="en-GB" dirty="0" smtClean="0"/>
              <a:t>maths.</a:t>
            </a:r>
            <a:endParaRPr lang="en-GB" dirty="0"/>
          </a:p>
        </p:txBody>
      </p:sp>
    </p:spTree>
    <p:extLst>
      <p:ext uri="{BB962C8B-B14F-4D97-AF65-F5344CB8AC3E}">
        <p14:creationId xmlns:p14="http://schemas.microsoft.com/office/powerpoint/2010/main" val="302398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p:txBody>
          <a:bodyPr/>
          <a:lstStyle/>
          <a:p>
            <a:pPr algn="l"/>
            <a:r>
              <a:rPr lang="en-GB" b="1" dirty="0" smtClean="0">
                <a:solidFill>
                  <a:srgbClr val="FF3399"/>
                </a:solidFill>
              </a:rPr>
              <a:t>Botany</a:t>
            </a:r>
            <a:endParaRPr lang="en-GB" b="1" dirty="0">
              <a:solidFill>
                <a:srgbClr val="FF3399"/>
              </a:solidFill>
            </a:endParaRPr>
          </a:p>
        </p:txBody>
      </p:sp>
      <p:sp>
        <p:nvSpPr>
          <p:cNvPr id="3" name="Content Placeholder 2"/>
          <p:cNvSpPr>
            <a:spLocks noGrp="1"/>
          </p:cNvSpPr>
          <p:nvPr>
            <p:ph idx="1"/>
          </p:nvPr>
        </p:nvSpPr>
        <p:spPr>
          <a:xfrm>
            <a:off x="457200" y="2132856"/>
            <a:ext cx="8229600" cy="3993307"/>
          </a:xfrm>
        </p:spPr>
        <p:txBody>
          <a:bodyPr>
            <a:normAutofit fontScale="92500"/>
          </a:bodyPr>
          <a:lstStyle/>
          <a:p>
            <a:pPr marL="0" indent="0">
              <a:buNone/>
            </a:pPr>
            <a:r>
              <a:rPr lang="en-GB" dirty="0" smtClean="0"/>
              <a:t>This course is all about plants, from their </a:t>
            </a:r>
            <a:r>
              <a:rPr lang="en-GB" dirty="0"/>
              <a:t>development and genetics through to disease, their importance in regulating climate and their role in sustainable agriculture and human economy. Specialist modules cover areas such as signalling between plants under stress, the contribution plants make to the global carbon cycle, sustainable agriculture and developmental </a:t>
            </a:r>
            <a:r>
              <a:rPr lang="en-GB" dirty="0" smtClean="0"/>
              <a:t>biology.</a:t>
            </a:r>
            <a:endParaRPr lang="en-GB" dirty="0"/>
          </a:p>
        </p:txBody>
      </p:sp>
    </p:spTree>
    <p:extLst>
      <p:ext uri="{BB962C8B-B14F-4D97-AF65-F5344CB8AC3E}">
        <p14:creationId xmlns:p14="http://schemas.microsoft.com/office/powerpoint/2010/main" val="369096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4887820" cy="1143000"/>
          </a:xfrm>
        </p:spPr>
        <p:txBody>
          <a:bodyPr/>
          <a:lstStyle/>
          <a:p>
            <a:pPr algn="l"/>
            <a:r>
              <a:rPr lang="en-GB" b="1" dirty="0" smtClean="0">
                <a:solidFill>
                  <a:srgbClr val="FF3399"/>
                </a:solidFill>
              </a:rPr>
              <a:t>Business Studies</a:t>
            </a:r>
            <a:endParaRPr lang="en-GB" b="1" dirty="0">
              <a:solidFill>
                <a:srgbClr val="FF3399"/>
              </a:solidFill>
            </a:endParaRPr>
          </a:p>
        </p:txBody>
      </p:sp>
      <p:sp>
        <p:nvSpPr>
          <p:cNvPr id="3" name="Content Placeholder 2"/>
          <p:cNvSpPr>
            <a:spLocks noGrp="1"/>
          </p:cNvSpPr>
          <p:nvPr>
            <p:ph idx="1"/>
          </p:nvPr>
        </p:nvSpPr>
        <p:spPr>
          <a:xfrm>
            <a:off x="457200" y="2204864"/>
            <a:ext cx="8229600" cy="3921299"/>
          </a:xfrm>
        </p:spPr>
        <p:txBody>
          <a:bodyPr/>
          <a:lstStyle/>
          <a:p>
            <a:pPr marL="0" indent="0">
              <a:buNone/>
            </a:pPr>
            <a:r>
              <a:rPr lang="en-GB" dirty="0"/>
              <a:t>This is a very popular degree choice. What the course will be like will depend on the university you </a:t>
            </a:r>
            <a:r>
              <a:rPr lang="en-GB" dirty="0" smtClean="0"/>
              <a:t>choose</a:t>
            </a:r>
            <a:r>
              <a:rPr lang="en-GB" dirty="0"/>
              <a:t>. Some will be very theoretical and will look at topics such as economics, sociology and politics. However, others will be very practical focusing on topics such as marketing, accounting and human resources. </a:t>
            </a:r>
          </a:p>
          <a:p>
            <a:pPr marL="0" indent="0">
              <a:buNone/>
            </a:pPr>
            <a:endParaRPr lang="en-GB" dirty="0"/>
          </a:p>
        </p:txBody>
      </p:sp>
    </p:spTree>
    <p:extLst>
      <p:ext uri="{BB962C8B-B14F-4D97-AF65-F5344CB8AC3E}">
        <p14:creationId xmlns:p14="http://schemas.microsoft.com/office/powerpoint/2010/main" val="268554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422"/>
            <a:ext cx="9144000" cy="6954397"/>
          </a:xfrm>
          <a:prstGeom prst="rect">
            <a:avLst/>
          </a:prstGeom>
        </p:spPr>
      </p:pic>
      <p:sp>
        <p:nvSpPr>
          <p:cNvPr id="2" name="Title 1"/>
          <p:cNvSpPr>
            <a:spLocks noGrp="1"/>
          </p:cNvSpPr>
          <p:nvPr>
            <p:ph type="title"/>
          </p:nvPr>
        </p:nvSpPr>
        <p:spPr>
          <a:xfrm>
            <a:off x="457200" y="274638"/>
            <a:ext cx="8229600" cy="1642194"/>
          </a:xfrm>
        </p:spPr>
        <p:txBody>
          <a:bodyPr>
            <a:normAutofit/>
          </a:bodyPr>
          <a:lstStyle/>
          <a:p>
            <a:pPr algn="l"/>
            <a:r>
              <a:rPr lang="en-GB" b="1" dirty="0" smtClean="0">
                <a:solidFill>
                  <a:srgbClr val="FF3399"/>
                </a:solidFill>
              </a:rPr>
              <a:t>Clothing/Fashion </a:t>
            </a:r>
            <a:r>
              <a:rPr lang="en-GB" b="1" dirty="0">
                <a:solidFill>
                  <a:srgbClr val="FF3399"/>
                </a:solidFill>
              </a:rPr>
              <a:t> </a:t>
            </a:r>
            <a:r>
              <a:rPr lang="en-GB" b="1" dirty="0" smtClean="0">
                <a:solidFill>
                  <a:srgbClr val="FF3399"/>
                </a:solidFill>
              </a:rPr>
              <a:t>                            Design</a:t>
            </a:r>
            <a:endParaRPr lang="en-GB" b="1" dirty="0">
              <a:solidFill>
                <a:srgbClr val="FF3399"/>
              </a:solidFill>
            </a:endParaRPr>
          </a:p>
        </p:txBody>
      </p:sp>
      <p:sp>
        <p:nvSpPr>
          <p:cNvPr id="3" name="Content Placeholder 2"/>
          <p:cNvSpPr>
            <a:spLocks noGrp="1"/>
          </p:cNvSpPr>
          <p:nvPr>
            <p:ph idx="1"/>
          </p:nvPr>
        </p:nvSpPr>
        <p:spPr>
          <a:xfrm>
            <a:off x="457200" y="2780928"/>
            <a:ext cx="8229600" cy="3345235"/>
          </a:xfrm>
        </p:spPr>
        <p:txBody>
          <a:bodyPr/>
          <a:lstStyle/>
          <a:p>
            <a:pPr marL="0" indent="0">
              <a:buNone/>
            </a:pPr>
            <a:r>
              <a:rPr lang="en-GB" dirty="0"/>
              <a:t>This degree offers you the freedom to express your creativity in fashion design, working in </a:t>
            </a:r>
            <a:r>
              <a:rPr lang="en-GB" dirty="0" smtClean="0"/>
              <a:t>studios </a:t>
            </a:r>
            <a:r>
              <a:rPr lang="en-GB" dirty="0"/>
              <a:t>and </a:t>
            </a:r>
            <a:r>
              <a:rPr lang="en-GB" dirty="0" smtClean="0"/>
              <a:t>on computers. You will gain a strong </a:t>
            </a:r>
            <a:r>
              <a:rPr lang="en-GB" dirty="0"/>
              <a:t>academic understanding of the principles of art and design and how fashion relates to the world around it.</a:t>
            </a:r>
          </a:p>
        </p:txBody>
      </p:sp>
    </p:spTree>
    <p:extLst>
      <p:ext uri="{BB962C8B-B14F-4D97-AF65-F5344CB8AC3E}">
        <p14:creationId xmlns:p14="http://schemas.microsoft.com/office/powerpoint/2010/main" val="2685549431"/>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490</TotalTime>
  <Words>2568</Words>
  <Application>Microsoft Office PowerPoint</Application>
  <PresentationFormat>On-screen Show (4:3)</PresentationFormat>
  <Paragraphs>92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vt:lpstr>
      <vt:lpstr>HE courses: What’s out there?</vt:lpstr>
      <vt:lpstr>Course Pictionary</vt:lpstr>
      <vt:lpstr>Architecture</vt:lpstr>
      <vt:lpstr>Accountancy</vt:lpstr>
      <vt:lpstr>Aerospace Engineering</vt:lpstr>
      <vt:lpstr>Games Design</vt:lpstr>
      <vt:lpstr>Botany</vt:lpstr>
      <vt:lpstr>Business Studies</vt:lpstr>
      <vt:lpstr>Clothing/Fashion                              Design</vt:lpstr>
      <vt:lpstr>Criminology</vt:lpstr>
      <vt:lpstr>Dentistry</vt:lpstr>
      <vt:lpstr>English Literature</vt:lpstr>
      <vt:lpstr>Agriculture/Farming</vt:lpstr>
      <vt:lpstr>French</vt:lpstr>
      <vt:lpstr>Forestry</vt:lpstr>
      <vt:lpstr>Geography</vt:lpstr>
      <vt:lpstr>History</vt:lpstr>
      <vt:lpstr>Journalism</vt:lpstr>
      <vt:lpstr>Law</vt:lpstr>
      <vt:lpstr>Mathematics</vt:lpstr>
      <vt:lpstr>Midwifery</vt:lpstr>
      <vt:lpstr>Medicine</vt:lpstr>
      <vt:lpstr>Music</vt:lpstr>
      <vt:lpstr>Media Makeup</vt:lpstr>
      <vt:lpstr>Optometry </vt:lpstr>
      <vt:lpstr>Politics</vt:lpstr>
      <vt:lpstr>Psychology</vt:lpstr>
      <vt:lpstr>Social Work</vt:lpstr>
      <vt:lpstr>Sports Sciences</vt:lpstr>
      <vt:lpstr>Theatre Studies</vt:lpstr>
      <vt:lpstr>Veterinary Medicine</vt:lpstr>
      <vt:lpstr>Zoology</vt:lpstr>
      <vt:lpstr>Viking Studies</vt:lpstr>
      <vt:lpstr>Meme Studies</vt:lpstr>
      <vt:lpstr>Golf Management</vt:lpstr>
      <vt:lpstr>Cruise Management</vt:lpstr>
      <vt:lpstr>Ethical Hacking</vt:lpstr>
      <vt:lpstr>Feedback</vt:lpstr>
      <vt:lpstr>PowerPoint Presentation</vt:lpstr>
      <vt:lpstr>PowerPoint Presentation</vt:lpstr>
      <vt:lpstr>Thank you</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dc:title>
  <dc:creator>acdheart</dc:creator>
  <cp:lastModifiedBy>acdggc</cp:lastModifiedBy>
  <cp:revision>93</cp:revision>
  <dcterms:created xsi:type="dcterms:W3CDTF">2017-08-07T14:53:34Z</dcterms:created>
  <dcterms:modified xsi:type="dcterms:W3CDTF">2017-12-12T10:24:45Z</dcterms:modified>
</cp:coreProperties>
</file>